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Open Sans" panose="020B0606030504020204" pitchFamily="34" charset="0"/>
      <p:regular r:id="rId18"/>
      <p:bold r:id="rId19"/>
      <p:italic r:id="rId20"/>
      <p:boldItalic r:id="rId21"/>
    </p:embeddedFont>
    <p:embeddedFont>
      <p:font typeface="Roboto Condensed" panose="02000000000000000000" pitchFamily="2" charset="0"/>
      <p:regular r:id="rId22"/>
      <p:bold r:id="rId23"/>
      <p:italic r:id="rId24"/>
      <p:boldItalic r:id="rId25"/>
    </p:embeddedFont>
    <p:embeddedFont>
      <p:font typeface="Roboto Condensed Bold" panose="020000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8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5.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2.sv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29.sv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46" r="-8746"/>
            </a:stretch>
          </a:blipFill>
        </p:spPr>
        <p:txBody>
          <a:bodyPr/>
          <a:lstStyle/>
          <a:p>
            <a:endParaRPr lang="en-US"/>
          </a:p>
        </p:txBody>
      </p:sp>
      <p:grpSp>
        <p:nvGrpSpPr>
          <p:cNvPr id="3" name="Group 3"/>
          <p:cNvGrpSpPr/>
          <p:nvPr/>
        </p:nvGrpSpPr>
        <p:grpSpPr>
          <a:xfrm rot="1060987">
            <a:off x="8395022" y="-1603437"/>
            <a:ext cx="12247371" cy="15299036"/>
            <a:chOff x="0" y="0"/>
            <a:chExt cx="3225645" cy="40293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txBody>
            <a:bodyPr/>
            <a:lstStyle/>
            <a:p>
              <a:endParaRPr lang="en-US"/>
            </a:p>
          </p:txBody>
        </p:sp>
        <p:sp>
          <p:nvSpPr>
            <p:cNvPr id="5" name="TextBox 5"/>
            <p:cNvSpPr txBox="1"/>
            <p:nvPr/>
          </p:nvSpPr>
          <p:spPr>
            <a:xfrm>
              <a:off x="0" y="-38100"/>
              <a:ext cx="3225645" cy="406747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922478" y="4088130"/>
            <a:ext cx="8978563" cy="1055370"/>
          </a:xfrm>
          <a:prstGeom prst="rect">
            <a:avLst/>
          </a:prstGeom>
        </p:spPr>
        <p:txBody>
          <a:bodyPr lIns="0" tIns="0" rIns="0" bIns="0" rtlCol="0" anchor="t">
            <a:spAutoFit/>
          </a:bodyPr>
          <a:lstStyle/>
          <a:p>
            <a:pPr algn="ctr">
              <a:lnSpc>
                <a:spcPts val="8189"/>
              </a:lnSpc>
            </a:pPr>
            <a:r>
              <a:rPr lang="en-US" sz="6999" dirty="0">
                <a:solidFill>
                  <a:srgbClr val="3DEDE8"/>
                </a:solidFill>
                <a:latin typeface="Roboto Condensed Bold"/>
              </a:rPr>
              <a:t>PROJECT REPORT</a:t>
            </a:r>
          </a:p>
        </p:txBody>
      </p:sp>
      <p:sp>
        <p:nvSpPr>
          <p:cNvPr id="7" name="Freeform 7"/>
          <p:cNvSpPr/>
          <p:nvPr/>
        </p:nvSpPr>
        <p:spPr>
          <a:xfrm rot="-4385921">
            <a:off x="1811542" y="4050978"/>
            <a:ext cx="13559562" cy="542382"/>
          </a:xfrm>
          <a:custGeom>
            <a:avLst/>
            <a:gdLst/>
            <a:ahLst/>
            <a:cxnLst/>
            <a:rect l="l" t="t" r="r" b="b"/>
            <a:pathLst>
              <a:path w="13559562" h="542382">
                <a:moveTo>
                  <a:pt x="0" y="0"/>
                </a:moveTo>
                <a:lnTo>
                  <a:pt x="13559563" y="0"/>
                </a:lnTo>
                <a:lnTo>
                  <a:pt x="13559563" y="542382"/>
                </a:lnTo>
                <a:lnTo>
                  <a:pt x="0" y="542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1190053" y="-400110"/>
            <a:ext cx="7561508" cy="5198537"/>
          </a:xfrm>
          <a:custGeom>
            <a:avLst/>
            <a:gdLst/>
            <a:ahLst/>
            <a:cxnLst/>
            <a:rect l="l" t="t" r="r" b="b"/>
            <a:pathLst>
              <a:path w="7561508" h="5198537">
                <a:moveTo>
                  <a:pt x="0" y="0"/>
                </a:moveTo>
                <a:lnTo>
                  <a:pt x="7561507" y="0"/>
                </a:lnTo>
                <a:lnTo>
                  <a:pt x="7561507" y="5198537"/>
                </a:lnTo>
                <a:lnTo>
                  <a:pt x="0" y="5198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10800000">
            <a:off x="13411760" y="8542647"/>
            <a:ext cx="5711110" cy="1620528"/>
          </a:xfrm>
          <a:custGeom>
            <a:avLst/>
            <a:gdLst/>
            <a:ahLst/>
            <a:cxnLst/>
            <a:rect l="l" t="t" r="r" b="b"/>
            <a:pathLst>
              <a:path w="5711110" h="1620528">
                <a:moveTo>
                  <a:pt x="0" y="0"/>
                </a:moveTo>
                <a:lnTo>
                  <a:pt x="5711110" y="0"/>
                </a:lnTo>
                <a:lnTo>
                  <a:pt x="5711110" y="1620528"/>
                </a:lnTo>
                <a:lnTo>
                  <a:pt x="0" y="1620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591324" y="5628480"/>
            <a:ext cx="9468988" cy="2093639"/>
          </a:xfrm>
          <a:prstGeom prst="rect">
            <a:avLst/>
          </a:prstGeom>
        </p:spPr>
        <p:txBody>
          <a:bodyPr lIns="0" tIns="0" rIns="0" bIns="0" rtlCol="0" anchor="t">
            <a:spAutoFit/>
          </a:bodyPr>
          <a:lstStyle/>
          <a:p>
            <a:pPr algn="ctr">
              <a:lnSpc>
                <a:spcPts val="8203"/>
              </a:lnSpc>
            </a:pPr>
            <a:r>
              <a:rPr lang="en-US" sz="7011" dirty="0">
                <a:solidFill>
                  <a:srgbClr val="AEFEFF"/>
                </a:solidFill>
                <a:latin typeface="Roboto Condensed Bold"/>
              </a:rPr>
              <a:t>DESKTOP APPLICATION DEVELOPMENT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076286" y="8525119"/>
            <a:ext cx="27488974" cy="3227541"/>
            <a:chOff x="0" y="0"/>
            <a:chExt cx="7239895" cy="850052"/>
          </a:xfrm>
        </p:grpSpPr>
        <p:sp>
          <p:nvSpPr>
            <p:cNvPr id="3" name="Freeform 3"/>
            <p:cNvSpPr/>
            <p:nvPr/>
          </p:nvSpPr>
          <p:spPr>
            <a:xfrm>
              <a:off x="0" y="0"/>
              <a:ext cx="7239895" cy="850052"/>
            </a:xfrm>
            <a:custGeom>
              <a:avLst/>
              <a:gdLst/>
              <a:ahLst/>
              <a:cxnLst/>
              <a:rect l="l" t="t" r="r" b="b"/>
              <a:pathLst>
                <a:path w="7239895" h="850052">
                  <a:moveTo>
                    <a:pt x="0" y="0"/>
                  </a:moveTo>
                  <a:lnTo>
                    <a:pt x="7239895" y="0"/>
                  </a:lnTo>
                  <a:lnTo>
                    <a:pt x="7239895" y="850052"/>
                  </a:lnTo>
                  <a:lnTo>
                    <a:pt x="0" y="850052"/>
                  </a:lnTo>
                  <a:close/>
                </a:path>
              </a:pathLst>
            </a:custGeom>
            <a:solidFill>
              <a:srgbClr val="35858B"/>
            </a:solidFill>
          </p:spPr>
          <p:txBody>
            <a:bodyPr/>
            <a:lstStyle/>
            <a:p>
              <a:endParaRPr lang="en-US"/>
            </a:p>
          </p:txBody>
        </p:sp>
        <p:sp>
          <p:nvSpPr>
            <p:cNvPr id="4" name="TextBox 4"/>
            <p:cNvSpPr txBox="1"/>
            <p:nvPr/>
          </p:nvSpPr>
          <p:spPr>
            <a:xfrm>
              <a:off x="0" y="-38100"/>
              <a:ext cx="7239895" cy="88815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0" y="8377768"/>
            <a:ext cx="18476613"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0" y="0"/>
            <a:ext cx="7959756" cy="8377768"/>
          </a:xfrm>
          <a:custGeom>
            <a:avLst/>
            <a:gdLst/>
            <a:ahLst/>
            <a:cxnLst/>
            <a:rect l="l" t="t" r="r" b="b"/>
            <a:pathLst>
              <a:path w="7959756" h="8377768">
                <a:moveTo>
                  <a:pt x="0" y="0"/>
                </a:moveTo>
                <a:lnTo>
                  <a:pt x="7959756" y="0"/>
                </a:lnTo>
                <a:lnTo>
                  <a:pt x="7959756" y="8377768"/>
                </a:lnTo>
                <a:lnTo>
                  <a:pt x="0" y="8377768"/>
                </a:lnTo>
                <a:lnTo>
                  <a:pt x="0" y="0"/>
                </a:lnTo>
                <a:close/>
              </a:path>
            </a:pathLst>
          </a:custGeom>
          <a:blipFill>
            <a:blip r:embed="rId4"/>
            <a:stretch>
              <a:fillRect r="-225"/>
            </a:stretch>
          </a:blipFill>
        </p:spPr>
        <p:txBody>
          <a:bodyPr/>
          <a:lstStyle/>
          <a:p>
            <a:endParaRPr lang="en-US"/>
          </a:p>
        </p:txBody>
      </p:sp>
      <p:sp>
        <p:nvSpPr>
          <p:cNvPr id="7" name="TextBox 7"/>
          <p:cNvSpPr txBox="1"/>
          <p:nvPr/>
        </p:nvSpPr>
        <p:spPr>
          <a:xfrm>
            <a:off x="6537055" y="8879756"/>
            <a:ext cx="5402503" cy="1259134"/>
          </a:xfrm>
          <a:prstGeom prst="rect">
            <a:avLst/>
          </a:prstGeom>
        </p:spPr>
        <p:txBody>
          <a:bodyPr lIns="0" tIns="0" rIns="0" bIns="0" rtlCol="0" anchor="t">
            <a:spAutoFit/>
          </a:bodyPr>
          <a:lstStyle/>
          <a:p>
            <a:pPr>
              <a:lnSpc>
                <a:spcPts val="9893"/>
              </a:lnSpc>
            </a:pPr>
            <a:r>
              <a:rPr lang="en-US" sz="8456">
                <a:solidFill>
                  <a:srgbClr val="F2F2F2"/>
                </a:solidFill>
                <a:latin typeface="Roboto Condensed Bold"/>
              </a:rPr>
              <a:t>Database</a:t>
            </a:r>
          </a:p>
        </p:txBody>
      </p:sp>
      <p:graphicFrame>
        <p:nvGraphicFramePr>
          <p:cNvPr id="8" name="Table 8"/>
          <p:cNvGraphicFramePr>
            <a:graphicFrameLocks noGrp="1"/>
          </p:cNvGraphicFramePr>
          <p:nvPr/>
        </p:nvGraphicFramePr>
        <p:xfrm>
          <a:off x="9425079" y="291053"/>
          <a:ext cx="7834221" cy="7743825"/>
        </p:xfrm>
        <a:graphic>
          <a:graphicData uri="http://schemas.openxmlformats.org/drawingml/2006/table">
            <a:tbl>
              <a:tblPr/>
              <a:tblGrid>
                <a:gridCol w="985635">
                  <a:extLst>
                    <a:ext uri="{9D8B030D-6E8A-4147-A177-3AD203B41FA5}">
                      <a16:colId xmlns:a16="http://schemas.microsoft.com/office/drawing/2014/main" val="20000"/>
                    </a:ext>
                  </a:extLst>
                </a:gridCol>
                <a:gridCol w="2465088">
                  <a:extLst>
                    <a:ext uri="{9D8B030D-6E8A-4147-A177-3AD203B41FA5}">
                      <a16:colId xmlns:a16="http://schemas.microsoft.com/office/drawing/2014/main" val="20001"/>
                    </a:ext>
                  </a:extLst>
                </a:gridCol>
                <a:gridCol w="4383498">
                  <a:extLst>
                    <a:ext uri="{9D8B030D-6E8A-4147-A177-3AD203B41FA5}">
                      <a16:colId xmlns:a16="http://schemas.microsoft.com/office/drawing/2014/main" val="20002"/>
                    </a:ext>
                  </a:extLst>
                </a:gridCol>
              </a:tblGrid>
              <a:tr h="917787">
                <a:tc>
                  <a:txBody>
                    <a:bodyPr/>
                    <a:lstStyle/>
                    <a:p>
                      <a:pPr algn="l">
                        <a:lnSpc>
                          <a:spcPts val="3499"/>
                        </a:lnSpc>
                        <a:defRPr/>
                      </a:pPr>
                      <a:r>
                        <a:rPr lang="en-US" sz="2499">
                          <a:solidFill>
                            <a:srgbClr val="FFFFFF"/>
                          </a:solidFill>
                          <a:latin typeface="Open Sans"/>
                        </a:rPr>
                        <a:t>STT</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TABLE NAME</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DESCRIBE</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57559">
                <a:tc>
                  <a:txBody>
                    <a:bodyPr/>
                    <a:lstStyle/>
                    <a:p>
                      <a:pPr algn="l">
                        <a:lnSpc>
                          <a:spcPts val="3499"/>
                        </a:lnSpc>
                        <a:defRPr/>
                      </a:pPr>
                      <a:r>
                        <a:rPr lang="en-US" sz="2499">
                          <a:solidFill>
                            <a:srgbClr val="FFFFFF"/>
                          </a:solidFill>
                          <a:latin typeface="Open Sans"/>
                        </a:rPr>
                        <a:t>1</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Account</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Store login account information</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57559">
                <a:tc>
                  <a:txBody>
                    <a:bodyPr/>
                    <a:lstStyle/>
                    <a:p>
                      <a:pPr algn="l">
                        <a:lnSpc>
                          <a:spcPts val="2519"/>
                        </a:lnSpc>
                        <a:defRPr/>
                      </a:pPr>
                      <a:r>
                        <a:rPr lang="en-US" sz="1799">
                          <a:solidFill>
                            <a:srgbClr val="FFFFFF"/>
                          </a:solidFill>
                          <a:latin typeface="Open Sans"/>
                        </a:rPr>
                        <a:t>2</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519"/>
                        </a:lnSpc>
                        <a:defRPr/>
                      </a:pPr>
                      <a:r>
                        <a:rPr lang="en-US" sz="1799">
                          <a:solidFill>
                            <a:srgbClr val="FFFFFF"/>
                          </a:solidFill>
                          <a:latin typeface="Open Sans"/>
                        </a:rPr>
                        <a:t>TableFood</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Store login table information</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17787">
                <a:tc>
                  <a:txBody>
                    <a:bodyPr/>
                    <a:lstStyle/>
                    <a:p>
                      <a:pPr algn="l">
                        <a:lnSpc>
                          <a:spcPts val="2519"/>
                        </a:lnSpc>
                        <a:defRPr/>
                      </a:pPr>
                      <a:r>
                        <a:rPr lang="en-US" sz="1799">
                          <a:solidFill>
                            <a:srgbClr val="FFFFFF"/>
                          </a:solidFill>
                          <a:latin typeface="Open Sans"/>
                        </a:rPr>
                        <a:t>3</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519"/>
                        </a:lnSpc>
                        <a:defRPr/>
                      </a:pPr>
                      <a:r>
                        <a:rPr lang="en-US" sz="1799">
                          <a:solidFill>
                            <a:srgbClr val="FFFFFF"/>
                          </a:solidFill>
                          <a:latin typeface="Open Sans"/>
                        </a:rPr>
                        <a:t>FoodCategory</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Store login food category</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57559">
                <a:tc>
                  <a:txBody>
                    <a:bodyPr/>
                    <a:lstStyle/>
                    <a:p>
                      <a:pPr algn="l">
                        <a:lnSpc>
                          <a:spcPts val="2519"/>
                        </a:lnSpc>
                        <a:defRPr/>
                      </a:pPr>
                      <a:r>
                        <a:rPr lang="en-US" sz="1799">
                          <a:solidFill>
                            <a:srgbClr val="FFFFFF"/>
                          </a:solidFill>
                          <a:latin typeface="Open Sans"/>
                        </a:rPr>
                        <a:t>4</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519"/>
                        </a:lnSpc>
                        <a:defRPr/>
                      </a:pPr>
                      <a:r>
                        <a:rPr lang="en-US" sz="1799">
                          <a:solidFill>
                            <a:srgbClr val="FFFFFF"/>
                          </a:solidFill>
                          <a:latin typeface="Open Sans"/>
                        </a:rPr>
                        <a:t>Food</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endParaRPr lang="en-US" sz="1100"/>
                    </a:p>
                    <a:p>
                      <a:pPr>
                        <a:lnSpc>
                          <a:spcPts val="3499"/>
                        </a:lnSpc>
                      </a:pPr>
                      <a:r>
                        <a:rPr lang="en-US" sz="2499">
                          <a:solidFill>
                            <a:srgbClr val="FFFFFF"/>
                          </a:solidFill>
                          <a:latin typeface="Open Sans"/>
                        </a:rPr>
                        <a:t>Store food name and price  </a:t>
                      </a:r>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17787">
                <a:tc>
                  <a:txBody>
                    <a:bodyPr/>
                    <a:lstStyle/>
                    <a:p>
                      <a:pPr algn="l">
                        <a:lnSpc>
                          <a:spcPts val="2519"/>
                        </a:lnSpc>
                        <a:defRPr/>
                      </a:pPr>
                      <a:r>
                        <a:rPr lang="en-US" sz="1799">
                          <a:solidFill>
                            <a:srgbClr val="FFFFFF"/>
                          </a:solidFill>
                          <a:latin typeface="Open Sans"/>
                        </a:rPr>
                        <a:t>5</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519"/>
                        </a:lnSpc>
                        <a:defRPr/>
                      </a:pPr>
                      <a:r>
                        <a:rPr lang="en-US" sz="1799">
                          <a:solidFill>
                            <a:srgbClr val="FFFFFF"/>
                          </a:solidFill>
                          <a:latin typeface="Open Sans"/>
                        </a:rPr>
                        <a:t>Bill</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Store bill</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17787">
                <a:tc>
                  <a:txBody>
                    <a:bodyPr/>
                    <a:lstStyle/>
                    <a:p>
                      <a:pPr algn="l">
                        <a:lnSpc>
                          <a:spcPts val="2519"/>
                        </a:lnSpc>
                        <a:defRPr/>
                      </a:pPr>
                      <a:r>
                        <a:rPr lang="en-US" sz="1799">
                          <a:solidFill>
                            <a:srgbClr val="FFFFFF"/>
                          </a:solidFill>
                          <a:latin typeface="Open Sans"/>
                        </a:rPr>
                        <a:t>6</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519"/>
                        </a:lnSpc>
                        <a:defRPr/>
                      </a:pPr>
                      <a:r>
                        <a:rPr lang="en-US" sz="1799">
                          <a:solidFill>
                            <a:srgbClr val="FFFFFF"/>
                          </a:solidFill>
                          <a:latin typeface="Open Sans"/>
                        </a:rPr>
                        <a:t>BillInfo</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499"/>
                        </a:lnSpc>
                        <a:defRPr/>
                      </a:pPr>
                      <a:r>
                        <a:rPr lang="en-US" sz="2499">
                          <a:solidFill>
                            <a:srgbClr val="FFFFFF"/>
                          </a:solidFill>
                          <a:latin typeface="Open Sans"/>
                        </a:rPr>
                        <a:t>Store bill each table</a:t>
                      </a:r>
                      <a:endParaRPr lang="en-US" sz="1100"/>
                    </a:p>
                  </a:txBody>
                  <a:tcPr marL="180975" marR="180975" marT="180975" marB="1809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3" name="Freeform 3"/>
          <p:cNvSpPr/>
          <p:nvPr/>
        </p:nvSpPr>
        <p:spPr>
          <a:xfrm>
            <a:off x="4474641" y="2710593"/>
            <a:ext cx="9338718" cy="6268614"/>
          </a:xfrm>
          <a:custGeom>
            <a:avLst/>
            <a:gdLst/>
            <a:ahLst/>
            <a:cxnLst/>
            <a:rect l="l" t="t" r="r" b="b"/>
            <a:pathLst>
              <a:path w="9338718" h="6268614">
                <a:moveTo>
                  <a:pt x="0" y="0"/>
                </a:moveTo>
                <a:lnTo>
                  <a:pt x="9338718" y="0"/>
                </a:lnTo>
                <a:lnTo>
                  <a:pt x="9338718" y="6268614"/>
                </a:lnTo>
                <a:lnTo>
                  <a:pt x="0" y="6268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394672" y="1038225"/>
            <a:ext cx="11498656" cy="957834"/>
          </a:xfrm>
          <a:prstGeom prst="rect">
            <a:avLst/>
          </a:prstGeom>
        </p:spPr>
        <p:txBody>
          <a:bodyPr lIns="0" tIns="0" rIns="0" bIns="0" rtlCol="0" anchor="t">
            <a:spAutoFit/>
          </a:bodyPr>
          <a:lstStyle/>
          <a:p>
            <a:pPr algn="ctr">
              <a:lnSpc>
                <a:spcPts val="7487"/>
              </a:lnSpc>
            </a:pPr>
            <a:r>
              <a:rPr lang="en-US" sz="6399">
                <a:solidFill>
                  <a:srgbClr val="3DEDE8"/>
                </a:solidFill>
                <a:latin typeface="Roboto Condensed Bold"/>
              </a:rPr>
              <a:t>Project Demo</a:t>
            </a:r>
          </a:p>
        </p:txBody>
      </p:sp>
      <p:grpSp>
        <p:nvGrpSpPr>
          <p:cNvPr id="5" name="Group 5"/>
          <p:cNvGrpSpPr/>
          <p:nvPr/>
        </p:nvGrpSpPr>
        <p:grpSpPr>
          <a:xfrm>
            <a:off x="-19753649" y="-1250900"/>
            <a:ext cx="22666850" cy="12496550"/>
            <a:chOff x="0" y="0"/>
            <a:chExt cx="5969870" cy="3291272"/>
          </a:xfrm>
        </p:grpSpPr>
        <p:sp>
          <p:nvSpPr>
            <p:cNvPr id="6" name="Freeform 6"/>
            <p:cNvSpPr/>
            <p:nvPr/>
          </p:nvSpPr>
          <p:spPr>
            <a:xfrm>
              <a:off x="0" y="0"/>
              <a:ext cx="5969870" cy="3291272"/>
            </a:xfrm>
            <a:custGeom>
              <a:avLst/>
              <a:gdLst/>
              <a:ahLst/>
              <a:cxnLst/>
              <a:rect l="l" t="t" r="r" b="b"/>
              <a:pathLst>
                <a:path w="5969870" h="3291272">
                  <a:moveTo>
                    <a:pt x="0" y="0"/>
                  </a:moveTo>
                  <a:lnTo>
                    <a:pt x="5969870" y="0"/>
                  </a:lnTo>
                  <a:lnTo>
                    <a:pt x="5969870" y="3291272"/>
                  </a:lnTo>
                  <a:lnTo>
                    <a:pt x="0" y="3291272"/>
                  </a:lnTo>
                  <a:close/>
                </a:path>
              </a:pathLst>
            </a:custGeom>
            <a:solidFill>
              <a:srgbClr val="35858B"/>
            </a:solidFill>
          </p:spPr>
          <p:txBody>
            <a:bodyPr/>
            <a:lstStyle/>
            <a:p>
              <a:endParaRPr lang="en-US"/>
            </a:p>
          </p:txBody>
        </p:sp>
        <p:sp>
          <p:nvSpPr>
            <p:cNvPr id="7" name="TextBox 7"/>
            <p:cNvSpPr txBox="1"/>
            <p:nvPr/>
          </p:nvSpPr>
          <p:spPr>
            <a:xfrm>
              <a:off x="0" y="-38100"/>
              <a:ext cx="5969870" cy="332937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79375" y="-1250900"/>
            <a:ext cx="2969200" cy="12496550"/>
            <a:chOff x="0" y="0"/>
            <a:chExt cx="782012" cy="3291272"/>
          </a:xfrm>
        </p:grpSpPr>
        <p:sp>
          <p:nvSpPr>
            <p:cNvPr id="9" name="Freeform 9"/>
            <p:cNvSpPr/>
            <p:nvPr/>
          </p:nvSpPr>
          <p:spPr>
            <a:xfrm>
              <a:off x="0" y="0"/>
              <a:ext cx="782012" cy="3291272"/>
            </a:xfrm>
            <a:custGeom>
              <a:avLst/>
              <a:gdLst/>
              <a:ahLst/>
              <a:cxnLst/>
              <a:rect l="l" t="t" r="r" b="b"/>
              <a:pathLst>
                <a:path w="782012" h="3291272">
                  <a:moveTo>
                    <a:pt x="0" y="0"/>
                  </a:moveTo>
                  <a:lnTo>
                    <a:pt x="782012" y="0"/>
                  </a:lnTo>
                  <a:lnTo>
                    <a:pt x="782012" y="3291272"/>
                  </a:lnTo>
                  <a:lnTo>
                    <a:pt x="0" y="3291272"/>
                  </a:lnTo>
                  <a:close/>
                </a:path>
              </a:pathLst>
            </a:custGeom>
            <a:solidFill>
              <a:srgbClr val="35858B"/>
            </a:solidFill>
          </p:spPr>
          <p:txBody>
            <a:bodyPr/>
            <a:lstStyle/>
            <a:p>
              <a:endParaRPr lang="en-US"/>
            </a:p>
          </p:txBody>
        </p:sp>
        <p:sp>
          <p:nvSpPr>
            <p:cNvPr id="10" name="TextBox 10"/>
            <p:cNvSpPr txBox="1"/>
            <p:nvPr/>
          </p:nvSpPr>
          <p:spPr>
            <a:xfrm>
              <a:off x="0" y="-38100"/>
              <a:ext cx="782012" cy="33293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400000">
            <a:off x="10356588" y="5013876"/>
            <a:ext cx="10445574" cy="417823"/>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5400000" flipH="1">
            <a:off x="-2309587" y="5013876"/>
            <a:ext cx="10445574" cy="417823"/>
          </a:xfrm>
          <a:custGeom>
            <a:avLst/>
            <a:gdLst/>
            <a:ahLst/>
            <a:cxnLst/>
            <a:rect l="l" t="t" r="r" b="b"/>
            <a:pathLst>
              <a:path w="10445574" h="417823">
                <a:moveTo>
                  <a:pt x="10445574" y="0"/>
                </a:moveTo>
                <a:lnTo>
                  <a:pt x="0" y="0"/>
                </a:lnTo>
                <a:lnTo>
                  <a:pt x="0" y="417822"/>
                </a:lnTo>
                <a:lnTo>
                  <a:pt x="10445574" y="417822"/>
                </a:lnTo>
                <a:lnTo>
                  <a:pt x="104455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5400000">
            <a:off x="-1731322" y="81307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5400000">
            <a:off x="14716868" y="81307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rot="-5400000">
            <a:off x="-1731322" y="6707407"/>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rot="-5400000">
            <a:off x="14716868" y="6707407"/>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0"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2607955"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650721" y="4402025"/>
            <a:ext cx="8576157" cy="1544193"/>
          </a:xfrm>
          <a:prstGeom prst="rect">
            <a:avLst/>
          </a:prstGeom>
        </p:spPr>
        <p:txBody>
          <a:bodyPr lIns="0" tIns="0" rIns="0" bIns="0" rtlCol="0" anchor="t">
            <a:spAutoFit/>
          </a:bodyPr>
          <a:lstStyle/>
          <a:p>
            <a:pPr algn="ctr">
              <a:lnSpc>
                <a:spcPts val="12050"/>
              </a:lnSpc>
            </a:pPr>
            <a:r>
              <a:rPr lang="en-US" sz="10299">
                <a:solidFill>
                  <a:srgbClr val="3DEDE8"/>
                </a:solidFill>
                <a:latin typeface="Roboto Condensed Bold"/>
              </a:rPr>
              <a:t>THANK YOU</a:t>
            </a:r>
          </a:p>
        </p:txBody>
      </p:sp>
      <p:sp>
        <p:nvSpPr>
          <p:cNvPr id="5" name="Freeform 5"/>
          <p:cNvSpPr/>
          <p:nvPr/>
        </p:nvSpPr>
        <p:spPr>
          <a:xfrm rot="-10800000">
            <a:off x="-2116005" y="1543262"/>
            <a:ext cx="20404005" cy="816160"/>
          </a:xfrm>
          <a:custGeom>
            <a:avLst/>
            <a:gdLst/>
            <a:ahLst/>
            <a:cxnLst/>
            <a:rect l="l" t="t" r="r" b="b"/>
            <a:pathLst>
              <a:path w="20404005" h="816160">
                <a:moveTo>
                  <a:pt x="0" y="0"/>
                </a:moveTo>
                <a:lnTo>
                  <a:pt x="20404005" y="0"/>
                </a:lnTo>
                <a:lnTo>
                  <a:pt x="20404005" y="816160"/>
                </a:lnTo>
                <a:lnTo>
                  <a:pt x="0" y="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746" r="-8746"/>
            </a:stretch>
          </a:blipFill>
        </p:spPr>
        <p:txBody>
          <a:bodyPr/>
          <a:lstStyle/>
          <a:p>
            <a:endParaRPr lang="en-US"/>
          </a:p>
        </p:txBody>
      </p:sp>
      <p:grpSp>
        <p:nvGrpSpPr>
          <p:cNvPr id="3" name="Group 3"/>
          <p:cNvGrpSpPr/>
          <p:nvPr/>
        </p:nvGrpSpPr>
        <p:grpSpPr>
          <a:xfrm rot="1060987">
            <a:off x="8395022" y="-1603437"/>
            <a:ext cx="12247371" cy="15299036"/>
            <a:chOff x="0" y="0"/>
            <a:chExt cx="3225645" cy="4029376"/>
          </a:xfrm>
        </p:grpSpPr>
        <p:sp>
          <p:nvSpPr>
            <p:cNvPr id="4" name="Freeform 4"/>
            <p:cNvSpPr/>
            <p:nvPr/>
          </p:nvSpPr>
          <p:spPr>
            <a:xfrm>
              <a:off x="0" y="0"/>
              <a:ext cx="3225645" cy="4029376"/>
            </a:xfrm>
            <a:custGeom>
              <a:avLst/>
              <a:gdLst/>
              <a:ahLst/>
              <a:cxnLst/>
              <a:rect l="l" t="t" r="r" b="b"/>
              <a:pathLst>
                <a:path w="3225645" h="4029376">
                  <a:moveTo>
                    <a:pt x="0" y="0"/>
                  </a:moveTo>
                  <a:lnTo>
                    <a:pt x="3225645" y="0"/>
                  </a:lnTo>
                  <a:lnTo>
                    <a:pt x="3225645" y="4029376"/>
                  </a:lnTo>
                  <a:lnTo>
                    <a:pt x="0" y="4029376"/>
                  </a:lnTo>
                  <a:close/>
                </a:path>
              </a:pathLst>
            </a:custGeom>
            <a:solidFill>
              <a:srgbClr val="072227">
                <a:alpha val="89804"/>
              </a:srgbClr>
            </a:solidFill>
          </p:spPr>
          <p:txBody>
            <a:bodyPr/>
            <a:lstStyle/>
            <a:p>
              <a:endParaRPr lang="en-US"/>
            </a:p>
          </p:txBody>
        </p:sp>
        <p:sp>
          <p:nvSpPr>
            <p:cNvPr id="5" name="TextBox 5"/>
            <p:cNvSpPr txBox="1"/>
            <p:nvPr/>
          </p:nvSpPr>
          <p:spPr>
            <a:xfrm>
              <a:off x="0" y="-38100"/>
              <a:ext cx="3225645" cy="406747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922478" y="4088130"/>
            <a:ext cx="8978563" cy="1055370"/>
          </a:xfrm>
          <a:prstGeom prst="rect">
            <a:avLst/>
          </a:prstGeom>
        </p:spPr>
        <p:txBody>
          <a:bodyPr lIns="0" tIns="0" rIns="0" bIns="0" rtlCol="0" anchor="t">
            <a:spAutoFit/>
          </a:bodyPr>
          <a:lstStyle/>
          <a:p>
            <a:pPr algn="ctr">
              <a:lnSpc>
                <a:spcPts val="8189"/>
              </a:lnSpc>
            </a:pPr>
            <a:r>
              <a:rPr lang="en-US" sz="6999" dirty="0">
                <a:solidFill>
                  <a:srgbClr val="3DEDE8"/>
                </a:solidFill>
                <a:latin typeface="Roboto Condensed Bold"/>
              </a:rPr>
              <a:t>TOPIC</a:t>
            </a:r>
          </a:p>
        </p:txBody>
      </p:sp>
      <p:sp>
        <p:nvSpPr>
          <p:cNvPr id="7" name="Freeform 7"/>
          <p:cNvSpPr/>
          <p:nvPr/>
        </p:nvSpPr>
        <p:spPr>
          <a:xfrm rot="-4385921">
            <a:off x="1811542" y="4050978"/>
            <a:ext cx="13559562" cy="542382"/>
          </a:xfrm>
          <a:custGeom>
            <a:avLst/>
            <a:gdLst/>
            <a:ahLst/>
            <a:cxnLst/>
            <a:rect l="l" t="t" r="r" b="b"/>
            <a:pathLst>
              <a:path w="13559562" h="542382">
                <a:moveTo>
                  <a:pt x="0" y="0"/>
                </a:moveTo>
                <a:lnTo>
                  <a:pt x="13559563" y="0"/>
                </a:lnTo>
                <a:lnTo>
                  <a:pt x="13559563" y="542382"/>
                </a:lnTo>
                <a:lnTo>
                  <a:pt x="0" y="542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1190053" y="-400110"/>
            <a:ext cx="7561508" cy="5198537"/>
          </a:xfrm>
          <a:custGeom>
            <a:avLst/>
            <a:gdLst/>
            <a:ahLst/>
            <a:cxnLst/>
            <a:rect l="l" t="t" r="r" b="b"/>
            <a:pathLst>
              <a:path w="7561508" h="5198537">
                <a:moveTo>
                  <a:pt x="0" y="0"/>
                </a:moveTo>
                <a:lnTo>
                  <a:pt x="7561507" y="0"/>
                </a:lnTo>
                <a:lnTo>
                  <a:pt x="7561507" y="5198537"/>
                </a:lnTo>
                <a:lnTo>
                  <a:pt x="0" y="5198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10800000">
            <a:off x="13411760" y="8542647"/>
            <a:ext cx="5711110" cy="1620528"/>
          </a:xfrm>
          <a:custGeom>
            <a:avLst/>
            <a:gdLst/>
            <a:ahLst/>
            <a:cxnLst/>
            <a:rect l="l" t="t" r="r" b="b"/>
            <a:pathLst>
              <a:path w="5711110" h="1620528">
                <a:moveTo>
                  <a:pt x="0" y="0"/>
                </a:moveTo>
                <a:lnTo>
                  <a:pt x="5711110" y="0"/>
                </a:lnTo>
                <a:lnTo>
                  <a:pt x="5711110" y="1620528"/>
                </a:lnTo>
                <a:lnTo>
                  <a:pt x="0" y="1620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432052" y="5628480"/>
            <a:ext cx="9468988" cy="2093639"/>
          </a:xfrm>
          <a:prstGeom prst="rect">
            <a:avLst/>
          </a:prstGeom>
        </p:spPr>
        <p:txBody>
          <a:bodyPr lIns="0" tIns="0" rIns="0" bIns="0" rtlCol="0" anchor="t">
            <a:spAutoFit/>
          </a:bodyPr>
          <a:lstStyle/>
          <a:p>
            <a:pPr algn="ctr">
              <a:lnSpc>
                <a:spcPts val="8203"/>
              </a:lnSpc>
            </a:pPr>
            <a:r>
              <a:rPr lang="en-US" sz="7011" dirty="0">
                <a:solidFill>
                  <a:srgbClr val="AEFEFF"/>
                </a:solidFill>
                <a:latin typeface="Roboto Condensed Bold"/>
              </a:rPr>
              <a:t>BILLIARD MANAGEMENT PROGRAM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4790450" y="2767538"/>
            <a:ext cx="27488974" cy="6259363"/>
            <a:chOff x="0" y="0"/>
            <a:chExt cx="7239895" cy="1648556"/>
          </a:xfrm>
        </p:grpSpPr>
        <p:sp>
          <p:nvSpPr>
            <p:cNvPr id="3" name="Freeform 3"/>
            <p:cNvSpPr/>
            <p:nvPr/>
          </p:nvSpPr>
          <p:spPr>
            <a:xfrm>
              <a:off x="0" y="0"/>
              <a:ext cx="7239895" cy="1648557"/>
            </a:xfrm>
            <a:custGeom>
              <a:avLst/>
              <a:gdLst/>
              <a:ahLst/>
              <a:cxnLst/>
              <a:rect l="l" t="t" r="r" b="b"/>
              <a:pathLst>
                <a:path w="7239895" h="1648557">
                  <a:moveTo>
                    <a:pt x="0" y="0"/>
                  </a:moveTo>
                  <a:lnTo>
                    <a:pt x="7239895" y="0"/>
                  </a:lnTo>
                  <a:lnTo>
                    <a:pt x="7239895" y="1648557"/>
                  </a:lnTo>
                  <a:lnTo>
                    <a:pt x="0" y="1648557"/>
                  </a:lnTo>
                  <a:close/>
                </a:path>
              </a:pathLst>
            </a:custGeom>
            <a:solidFill>
              <a:srgbClr val="35858B"/>
            </a:solidFill>
          </p:spPr>
          <p:txBody>
            <a:bodyPr/>
            <a:lstStyle/>
            <a:p>
              <a:endParaRPr lang="en-US"/>
            </a:p>
          </p:txBody>
        </p:sp>
        <p:sp>
          <p:nvSpPr>
            <p:cNvPr id="4" name="TextBox 4"/>
            <p:cNvSpPr txBox="1"/>
            <p:nvPr/>
          </p:nvSpPr>
          <p:spPr>
            <a:xfrm>
              <a:off x="0" y="-38100"/>
              <a:ext cx="7239895" cy="168665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1961804" y="2360788"/>
            <a:ext cx="20337479" cy="813499"/>
          </a:xfrm>
          <a:custGeom>
            <a:avLst/>
            <a:gdLst/>
            <a:ahLst/>
            <a:cxnLst/>
            <a:rect l="l" t="t" r="r" b="b"/>
            <a:pathLst>
              <a:path w="20337479" h="813499">
                <a:moveTo>
                  <a:pt x="0" y="0"/>
                </a:moveTo>
                <a:lnTo>
                  <a:pt x="20337479" y="0"/>
                </a:lnTo>
                <a:lnTo>
                  <a:pt x="20337479" y="813499"/>
                </a:lnTo>
                <a:lnTo>
                  <a:pt x="0" y="81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0800000" flipH="1" flipV="1">
            <a:off x="-331425" y="8620151"/>
            <a:ext cx="20337479" cy="813499"/>
          </a:xfrm>
          <a:custGeom>
            <a:avLst/>
            <a:gdLst/>
            <a:ahLst/>
            <a:cxnLst/>
            <a:rect l="l" t="t" r="r" b="b"/>
            <a:pathLst>
              <a:path w="20337479" h="813499">
                <a:moveTo>
                  <a:pt x="20337479" y="813499"/>
                </a:moveTo>
                <a:lnTo>
                  <a:pt x="0" y="813499"/>
                </a:lnTo>
                <a:lnTo>
                  <a:pt x="0" y="0"/>
                </a:lnTo>
                <a:lnTo>
                  <a:pt x="20337479" y="0"/>
                </a:lnTo>
                <a:lnTo>
                  <a:pt x="20337479" y="81349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154832" y="-1662478"/>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10800000">
            <a:off x="13534685" y="-1284304"/>
            <a:ext cx="6471368" cy="4449066"/>
          </a:xfrm>
          <a:custGeom>
            <a:avLst/>
            <a:gdLst/>
            <a:ahLst/>
            <a:cxnLst/>
            <a:rect l="l" t="t" r="r" b="b"/>
            <a:pathLst>
              <a:path w="6471368" h="4449066">
                <a:moveTo>
                  <a:pt x="0" y="0"/>
                </a:moveTo>
                <a:lnTo>
                  <a:pt x="6471369" y="0"/>
                </a:lnTo>
                <a:lnTo>
                  <a:pt x="6471369" y="4449066"/>
                </a:lnTo>
                <a:lnTo>
                  <a:pt x="0" y="4449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40034" y="3722919"/>
            <a:ext cx="2947108" cy="3572252"/>
          </a:xfrm>
          <a:custGeom>
            <a:avLst/>
            <a:gdLst/>
            <a:ahLst/>
            <a:cxnLst/>
            <a:rect l="l" t="t" r="r" b="b"/>
            <a:pathLst>
              <a:path w="2947108" h="3572252">
                <a:moveTo>
                  <a:pt x="0" y="0"/>
                </a:moveTo>
                <a:lnTo>
                  <a:pt x="2947108" y="0"/>
                </a:lnTo>
                <a:lnTo>
                  <a:pt x="2947108" y="3572252"/>
                </a:lnTo>
                <a:lnTo>
                  <a:pt x="0" y="3572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7480484" y="3578004"/>
            <a:ext cx="2947108" cy="3572252"/>
          </a:xfrm>
          <a:custGeom>
            <a:avLst/>
            <a:gdLst/>
            <a:ahLst/>
            <a:cxnLst/>
            <a:rect l="l" t="t" r="r" b="b"/>
            <a:pathLst>
              <a:path w="2947108" h="3572252">
                <a:moveTo>
                  <a:pt x="0" y="0"/>
                </a:moveTo>
                <a:lnTo>
                  <a:pt x="2947107" y="0"/>
                </a:lnTo>
                <a:lnTo>
                  <a:pt x="2947107" y="3572252"/>
                </a:lnTo>
                <a:lnTo>
                  <a:pt x="0" y="3572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3823262" y="3722919"/>
            <a:ext cx="2947108" cy="3572252"/>
          </a:xfrm>
          <a:custGeom>
            <a:avLst/>
            <a:gdLst/>
            <a:ahLst/>
            <a:cxnLst/>
            <a:rect l="l" t="t" r="r" b="b"/>
            <a:pathLst>
              <a:path w="2947108" h="3572252">
                <a:moveTo>
                  <a:pt x="0" y="0"/>
                </a:moveTo>
                <a:lnTo>
                  <a:pt x="2947107" y="0"/>
                </a:lnTo>
                <a:lnTo>
                  <a:pt x="2947107" y="3572252"/>
                </a:lnTo>
                <a:lnTo>
                  <a:pt x="0" y="3572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7704742" y="4145438"/>
            <a:ext cx="2505104" cy="2831723"/>
          </a:xfrm>
          <a:custGeom>
            <a:avLst/>
            <a:gdLst/>
            <a:ahLst/>
            <a:cxnLst/>
            <a:rect l="l" t="t" r="r" b="b"/>
            <a:pathLst>
              <a:path w="2505104" h="2831723">
                <a:moveTo>
                  <a:pt x="0" y="0"/>
                </a:moveTo>
                <a:lnTo>
                  <a:pt x="2505104" y="0"/>
                </a:lnTo>
                <a:lnTo>
                  <a:pt x="2505104" y="2831723"/>
                </a:lnTo>
                <a:lnTo>
                  <a:pt x="0" y="2831723"/>
                </a:lnTo>
                <a:lnTo>
                  <a:pt x="0" y="0"/>
                </a:lnTo>
                <a:close/>
              </a:path>
            </a:pathLst>
          </a:custGeom>
          <a:blipFill>
            <a:blip r:embed="rId8"/>
            <a:stretch>
              <a:fillRect l="-3645" r="-9510"/>
            </a:stretch>
          </a:blipFill>
        </p:spPr>
        <p:txBody>
          <a:bodyPr/>
          <a:lstStyle/>
          <a:p>
            <a:endParaRPr lang="en-US"/>
          </a:p>
        </p:txBody>
      </p:sp>
      <p:sp>
        <p:nvSpPr>
          <p:cNvPr id="13" name="Freeform 13"/>
          <p:cNvSpPr/>
          <p:nvPr/>
        </p:nvSpPr>
        <p:spPr>
          <a:xfrm>
            <a:off x="13971262" y="4264543"/>
            <a:ext cx="2651107" cy="2854966"/>
          </a:xfrm>
          <a:custGeom>
            <a:avLst/>
            <a:gdLst/>
            <a:ahLst/>
            <a:cxnLst/>
            <a:rect l="l" t="t" r="r" b="b"/>
            <a:pathLst>
              <a:path w="2651107" h="2854966">
                <a:moveTo>
                  <a:pt x="0" y="0"/>
                </a:moveTo>
                <a:lnTo>
                  <a:pt x="2651107" y="0"/>
                </a:lnTo>
                <a:lnTo>
                  <a:pt x="2651107" y="2854966"/>
                </a:lnTo>
                <a:lnTo>
                  <a:pt x="0" y="2854966"/>
                </a:lnTo>
                <a:lnTo>
                  <a:pt x="0" y="0"/>
                </a:lnTo>
                <a:close/>
              </a:path>
            </a:pathLst>
          </a:custGeom>
          <a:blipFill>
            <a:blip r:embed="rId9"/>
            <a:stretch>
              <a:fillRect l="-3844" r="-3844"/>
            </a:stretch>
          </a:blipFill>
        </p:spPr>
        <p:txBody>
          <a:bodyPr/>
          <a:lstStyle/>
          <a:p>
            <a:endParaRPr lang="en-US"/>
          </a:p>
        </p:txBody>
      </p:sp>
      <p:sp>
        <p:nvSpPr>
          <p:cNvPr id="14" name="Freeform 14"/>
          <p:cNvSpPr/>
          <p:nvPr/>
        </p:nvSpPr>
        <p:spPr>
          <a:xfrm>
            <a:off x="1548010" y="4310418"/>
            <a:ext cx="2785903" cy="2785903"/>
          </a:xfrm>
          <a:custGeom>
            <a:avLst/>
            <a:gdLst/>
            <a:ahLst/>
            <a:cxnLst/>
            <a:rect l="l" t="t" r="r" b="b"/>
            <a:pathLst>
              <a:path w="2785903" h="2785903">
                <a:moveTo>
                  <a:pt x="0" y="0"/>
                </a:moveTo>
                <a:lnTo>
                  <a:pt x="2785903" y="0"/>
                </a:lnTo>
                <a:lnTo>
                  <a:pt x="2785903" y="2785903"/>
                </a:lnTo>
                <a:lnTo>
                  <a:pt x="0" y="2785903"/>
                </a:lnTo>
                <a:lnTo>
                  <a:pt x="0" y="0"/>
                </a:lnTo>
                <a:close/>
              </a:path>
            </a:pathLst>
          </a:custGeom>
          <a:blipFill>
            <a:blip r:embed="rId10"/>
            <a:stretch>
              <a:fillRect/>
            </a:stretch>
          </a:blipFill>
        </p:spPr>
        <p:txBody>
          <a:bodyPr/>
          <a:lstStyle/>
          <a:p>
            <a:endParaRPr lang="en-US"/>
          </a:p>
        </p:txBody>
      </p:sp>
      <p:sp>
        <p:nvSpPr>
          <p:cNvPr id="15" name="TextBox 15"/>
          <p:cNvSpPr txBox="1"/>
          <p:nvPr/>
        </p:nvSpPr>
        <p:spPr>
          <a:xfrm>
            <a:off x="5860564" y="874560"/>
            <a:ext cx="6566871" cy="919480"/>
          </a:xfrm>
          <a:prstGeom prst="rect">
            <a:avLst/>
          </a:prstGeom>
        </p:spPr>
        <p:txBody>
          <a:bodyPr lIns="0" tIns="0" rIns="0" bIns="0" rtlCol="0" anchor="t">
            <a:spAutoFit/>
          </a:bodyPr>
          <a:lstStyle/>
          <a:p>
            <a:pPr algn="ctr">
              <a:lnSpc>
                <a:spcPts val="7039"/>
              </a:lnSpc>
            </a:pPr>
            <a:r>
              <a:rPr lang="en-US" sz="6399">
                <a:solidFill>
                  <a:srgbClr val="3DEDE8"/>
                </a:solidFill>
                <a:latin typeface="Roboto Condensed Bold"/>
              </a:rPr>
              <a:t>Meet Our Team</a:t>
            </a:r>
          </a:p>
        </p:txBody>
      </p:sp>
      <p:sp>
        <p:nvSpPr>
          <p:cNvPr id="16" name="TextBox 16"/>
          <p:cNvSpPr txBox="1"/>
          <p:nvPr/>
        </p:nvSpPr>
        <p:spPr>
          <a:xfrm>
            <a:off x="1548010" y="7426481"/>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Lê Tấn Đạt</a:t>
            </a:r>
          </a:p>
        </p:txBody>
      </p:sp>
      <p:sp>
        <p:nvSpPr>
          <p:cNvPr id="17" name="TextBox 17"/>
          <p:cNvSpPr txBox="1"/>
          <p:nvPr/>
        </p:nvSpPr>
        <p:spPr>
          <a:xfrm>
            <a:off x="7588459" y="7426481"/>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Nguyễn Viết Hóa</a:t>
            </a:r>
          </a:p>
        </p:txBody>
      </p:sp>
      <p:sp>
        <p:nvSpPr>
          <p:cNvPr id="18" name="TextBox 18"/>
          <p:cNvSpPr txBox="1"/>
          <p:nvPr/>
        </p:nvSpPr>
        <p:spPr>
          <a:xfrm>
            <a:off x="13805786" y="7426481"/>
            <a:ext cx="2982060"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Nguyễn Ngọc Thịnh</a:t>
            </a:r>
          </a:p>
        </p:txBody>
      </p:sp>
      <p:sp>
        <p:nvSpPr>
          <p:cNvPr id="19" name="TextBox 19"/>
          <p:cNvSpPr txBox="1"/>
          <p:nvPr/>
        </p:nvSpPr>
        <p:spPr>
          <a:xfrm>
            <a:off x="1707408" y="7876061"/>
            <a:ext cx="2412361"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195050974</a:t>
            </a:r>
          </a:p>
        </p:txBody>
      </p:sp>
      <p:sp>
        <p:nvSpPr>
          <p:cNvPr id="20" name="TextBox 20"/>
          <p:cNvSpPr txBox="1"/>
          <p:nvPr/>
        </p:nvSpPr>
        <p:spPr>
          <a:xfrm>
            <a:off x="7797484" y="7876061"/>
            <a:ext cx="2412361" cy="459105"/>
          </a:xfrm>
          <a:prstGeom prst="rect">
            <a:avLst/>
          </a:prstGeom>
        </p:spPr>
        <p:txBody>
          <a:bodyPr lIns="0" tIns="0" rIns="0" bIns="0" rtlCol="0" anchor="t">
            <a:spAutoFit/>
          </a:bodyPr>
          <a:lstStyle/>
          <a:p>
            <a:pPr algn="ctr">
              <a:lnSpc>
                <a:spcPts val="3509"/>
              </a:lnSpc>
            </a:pPr>
            <a:r>
              <a:rPr lang="en-US" sz="3000">
                <a:solidFill>
                  <a:srgbClr val="FFFFFF"/>
                </a:solidFill>
                <a:latin typeface="Roboto Condensed"/>
              </a:rPr>
              <a:t>215052247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TextBox 2"/>
          <p:cNvSpPr txBox="1"/>
          <p:nvPr/>
        </p:nvSpPr>
        <p:spPr>
          <a:xfrm>
            <a:off x="1219199" y="1252472"/>
            <a:ext cx="6336511" cy="957834"/>
          </a:xfrm>
          <a:prstGeom prst="rect">
            <a:avLst/>
          </a:prstGeom>
        </p:spPr>
        <p:txBody>
          <a:bodyPr lIns="0" tIns="0" rIns="0" bIns="0" rtlCol="0" anchor="t">
            <a:spAutoFit/>
          </a:bodyPr>
          <a:lstStyle/>
          <a:p>
            <a:pPr>
              <a:lnSpc>
                <a:spcPts val="7487"/>
              </a:lnSpc>
            </a:pPr>
            <a:r>
              <a:rPr lang="en-US" sz="6399">
                <a:solidFill>
                  <a:srgbClr val="3DEDE8"/>
                </a:solidFill>
                <a:latin typeface="Roboto Condensed Bold"/>
              </a:rPr>
              <a:t>Contributions</a:t>
            </a:r>
          </a:p>
        </p:txBody>
      </p:sp>
      <p:grpSp>
        <p:nvGrpSpPr>
          <p:cNvPr id="3" name="Group 3"/>
          <p:cNvGrpSpPr/>
          <p:nvPr/>
        </p:nvGrpSpPr>
        <p:grpSpPr>
          <a:xfrm>
            <a:off x="9749226" y="7477802"/>
            <a:ext cx="7224272" cy="939155"/>
            <a:chOff x="0" y="0"/>
            <a:chExt cx="9632362" cy="1252207"/>
          </a:xfrm>
        </p:grpSpPr>
        <p:grpSp>
          <p:nvGrpSpPr>
            <p:cNvPr id="4" name="Group 4"/>
            <p:cNvGrpSpPr>
              <a:grpSpLocks noChangeAspect="1"/>
            </p:cNvGrpSpPr>
            <p:nvPr/>
          </p:nvGrpSpPr>
          <p:grpSpPr>
            <a:xfrm>
              <a:off x="0" y="0"/>
              <a:ext cx="9632362" cy="1252207"/>
              <a:chOff x="0" y="0"/>
              <a:chExt cx="1270000" cy="165100"/>
            </a:xfrm>
          </p:grpSpPr>
          <p:sp>
            <p:nvSpPr>
              <p:cNvPr id="5" name="Freeform 5"/>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4FBDBA"/>
              </a:solidFill>
            </p:spPr>
            <p:txBody>
              <a:bodyPr/>
              <a:lstStyle/>
              <a:p>
                <a:endParaRPr lang="en-US"/>
              </a:p>
            </p:txBody>
          </p:sp>
          <p:sp>
            <p:nvSpPr>
              <p:cNvPr id="6" name="Freeform 6"/>
              <p:cNvSpPr/>
              <p:nvPr/>
            </p:nvSpPr>
            <p:spPr>
              <a:xfrm>
                <a:off x="0" y="0"/>
                <a:ext cx="254000" cy="165100"/>
              </a:xfrm>
              <a:custGeom>
                <a:avLst/>
                <a:gdLst/>
                <a:ahLst/>
                <a:cxnLst/>
                <a:rect l="l" t="t" r="r" b="b"/>
                <a:pathLst>
                  <a:path w="254000" h="165100">
                    <a:moveTo>
                      <a:pt x="0" y="0"/>
                    </a:moveTo>
                    <a:lnTo>
                      <a:pt x="254000" y="0"/>
                    </a:lnTo>
                    <a:lnTo>
                      <a:pt x="254000" y="165100"/>
                    </a:lnTo>
                    <a:lnTo>
                      <a:pt x="0" y="165100"/>
                    </a:lnTo>
                    <a:lnTo>
                      <a:pt x="0" y="0"/>
                    </a:lnTo>
                    <a:close/>
                  </a:path>
                </a:pathLst>
              </a:custGeom>
              <a:solidFill>
                <a:srgbClr val="AEFEFF"/>
              </a:solidFill>
            </p:spPr>
            <p:txBody>
              <a:bodyPr/>
              <a:lstStyle/>
              <a:p>
                <a:endParaRPr lang="en-US"/>
              </a:p>
            </p:txBody>
          </p:sp>
        </p:grpSp>
      </p:grpSp>
      <p:grpSp>
        <p:nvGrpSpPr>
          <p:cNvPr id="7" name="Group 7"/>
          <p:cNvGrpSpPr/>
          <p:nvPr/>
        </p:nvGrpSpPr>
        <p:grpSpPr>
          <a:xfrm>
            <a:off x="9749226" y="5421475"/>
            <a:ext cx="7224272" cy="939155"/>
            <a:chOff x="0" y="0"/>
            <a:chExt cx="9632362" cy="1252207"/>
          </a:xfrm>
        </p:grpSpPr>
        <p:grpSp>
          <p:nvGrpSpPr>
            <p:cNvPr id="8" name="Group 8"/>
            <p:cNvGrpSpPr>
              <a:grpSpLocks noChangeAspect="1"/>
            </p:cNvGrpSpPr>
            <p:nvPr/>
          </p:nvGrpSpPr>
          <p:grpSpPr>
            <a:xfrm>
              <a:off x="0" y="0"/>
              <a:ext cx="9632362" cy="1252207"/>
              <a:chOff x="0" y="0"/>
              <a:chExt cx="1270000" cy="165100"/>
            </a:xfrm>
          </p:grpSpPr>
          <p:sp>
            <p:nvSpPr>
              <p:cNvPr id="9" name="Freeform 9"/>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4FBDBA"/>
              </a:solidFill>
            </p:spPr>
            <p:txBody>
              <a:bodyPr/>
              <a:lstStyle/>
              <a:p>
                <a:endParaRPr lang="en-US"/>
              </a:p>
            </p:txBody>
          </p:sp>
          <p:sp>
            <p:nvSpPr>
              <p:cNvPr id="10" name="Freeform 10"/>
              <p:cNvSpPr/>
              <p:nvPr/>
            </p:nvSpPr>
            <p:spPr>
              <a:xfrm>
                <a:off x="0" y="0"/>
                <a:ext cx="508000" cy="165100"/>
              </a:xfrm>
              <a:custGeom>
                <a:avLst/>
                <a:gdLst/>
                <a:ahLst/>
                <a:cxnLst/>
                <a:rect l="l" t="t" r="r" b="b"/>
                <a:pathLst>
                  <a:path w="508000" h="165100">
                    <a:moveTo>
                      <a:pt x="0" y="0"/>
                    </a:moveTo>
                    <a:lnTo>
                      <a:pt x="508000" y="0"/>
                    </a:lnTo>
                    <a:lnTo>
                      <a:pt x="508000" y="165100"/>
                    </a:lnTo>
                    <a:lnTo>
                      <a:pt x="0" y="165100"/>
                    </a:lnTo>
                    <a:lnTo>
                      <a:pt x="0" y="0"/>
                    </a:lnTo>
                    <a:close/>
                  </a:path>
                </a:pathLst>
              </a:custGeom>
              <a:solidFill>
                <a:srgbClr val="AEFEFF"/>
              </a:solidFill>
            </p:spPr>
            <p:txBody>
              <a:bodyPr/>
              <a:lstStyle/>
              <a:p>
                <a:endParaRPr lang="en-US"/>
              </a:p>
            </p:txBody>
          </p:sp>
        </p:grpSp>
      </p:grpSp>
      <p:grpSp>
        <p:nvGrpSpPr>
          <p:cNvPr id="11" name="Group 11"/>
          <p:cNvGrpSpPr/>
          <p:nvPr/>
        </p:nvGrpSpPr>
        <p:grpSpPr>
          <a:xfrm>
            <a:off x="9749226" y="3365147"/>
            <a:ext cx="7224272" cy="939155"/>
            <a:chOff x="0" y="0"/>
            <a:chExt cx="9632362" cy="1252207"/>
          </a:xfrm>
        </p:grpSpPr>
        <p:grpSp>
          <p:nvGrpSpPr>
            <p:cNvPr id="12" name="Group 12"/>
            <p:cNvGrpSpPr>
              <a:grpSpLocks noChangeAspect="1"/>
            </p:cNvGrpSpPr>
            <p:nvPr/>
          </p:nvGrpSpPr>
          <p:grpSpPr>
            <a:xfrm>
              <a:off x="0" y="0"/>
              <a:ext cx="9632362" cy="1252207"/>
              <a:chOff x="0" y="0"/>
              <a:chExt cx="1270000" cy="165100"/>
            </a:xfrm>
          </p:grpSpPr>
          <p:sp>
            <p:nvSpPr>
              <p:cNvPr id="13" name="Freeform 13"/>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4FBDBA"/>
              </a:solidFill>
            </p:spPr>
            <p:txBody>
              <a:bodyPr/>
              <a:lstStyle/>
              <a:p>
                <a:endParaRPr lang="en-US"/>
              </a:p>
            </p:txBody>
          </p:sp>
          <p:sp>
            <p:nvSpPr>
              <p:cNvPr id="14" name="Freeform 14"/>
              <p:cNvSpPr/>
              <p:nvPr/>
            </p:nvSpPr>
            <p:spPr>
              <a:xfrm>
                <a:off x="0" y="0"/>
                <a:ext cx="508000" cy="165100"/>
              </a:xfrm>
              <a:custGeom>
                <a:avLst/>
                <a:gdLst/>
                <a:ahLst/>
                <a:cxnLst/>
                <a:rect l="l" t="t" r="r" b="b"/>
                <a:pathLst>
                  <a:path w="508000" h="165100">
                    <a:moveTo>
                      <a:pt x="0" y="0"/>
                    </a:moveTo>
                    <a:lnTo>
                      <a:pt x="508000" y="0"/>
                    </a:lnTo>
                    <a:lnTo>
                      <a:pt x="508000" y="165100"/>
                    </a:lnTo>
                    <a:lnTo>
                      <a:pt x="0" y="165100"/>
                    </a:lnTo>
                    <a:lnTo>
                      <a:pt x="0" y="0"/>
                    </a:lnTo>
                    <a:close/>
                  </a:path>
                </a:pathLst>
              </a:custGeom>
              <a:solidFill>
                <a:srgbClr val="AEFEFF"/>
              </a:solidFill>
            </p:spPr>
            <p:txBody>
              <a:bodyPr/>
              <a:lstStyle/>
              <a:p>
                <a:endParaRPr lang="en-US"/>
              </a:p>
            </p:txBody>
          </p:sp>
        </p:grpSp>
      </p:grpSp>
      <p:sp>
        <p:nvSpPr>
          <p:cNvPr id="15" name="TextBox 15"/>
          <p:cNvSpPr txBox="1"/>
          <p:nvPr/>
        </p:nvSpPr>
        <p:spPr>
          <a:xfrm>
            <a:off x="15265216" y="5519577"/>
            <a:ext cx="1708282" cy="752475"/>
          </a:xfrm>
          <a:prstGeom prst="rect">
            <a:avLst/>
          </a:prstGeom>
        </p:spPr>
        <p:txBody>
          <a:bodyPr lIns="0" tIns="0" rIns="0" bIns="0" rtlCol="0" anchor="t">
            <a:spAutoFit/>
          </a:bodyPr>
          <a:lstStyle/>
          <a:p>
            <a:pPr algn="ctr">
              <a:lnSpc>
                <a:spcPts val="5850"/>
              </a:lnSpc>
            </a:pPr>
            <a:r>
              <a:rPr lang="en-US" sz="5000">
                <a:solidFill>
                  <a:srgbClr val="FFFFFF"/>
                </a:solidFill>
                <a:latin typeface="Roboto Condensed Bold"/>
              </a:rPr>
              <a:t>40%</a:t>
            </a:r>
          </a:p>
        </p:txBody>
      </p:sp>
      <p:sp>
        <p:nvSpPr>
          <p:cNvPr id="16" name="TextBox 16"/>
          <p:cNvSpPr txBox="1"/>
          <p:nvPr/>
        </p:nvSpPr>
        <p:spPr>
          <a:xfrm>
            <a:off x="15265216" y="3469922"/>
            <a:ext cx="1708282" cy="752475"/>
          </a:xfrm>
          <a:prstGeom prst="rect">
            <a:avLst/>
          </a:prstGeom>
        </p:spPr>
        <p:txBody>
          <a:bodyPr lIns="0" tIns="0" rIns="0" bIns="0" rtlCol="0" anchor="t">
            <a:spAutoFit/>
          </a:bodyPr>
          <a:lstStyle/>
          <a:p>
            <a:pPr algn="ctr">
              <a:lnSpc>
                <a:spcPts val="5850"/>
              </a:lnSpc>
            </a:pPr>
            <a:r>
              <a:rPr lang="en-US" sz="5000">
                <a:solidFill>
                  <a:srgbClr val="FFFFFF"/>
                </a:solidFill>
                <a:latin typeface="Roboto Condensed Bold"/>
              </a:rPr>
              <a:t>40%</a:t>
            </a:r>
          </a:p>
        </p:txBody>
      </p:sp>
      <p:sp>
        <p:nvSpPr>
          <p:cNvPr id="17" name="TextBox 17"/>
          <p:cNvSpPr txBox="1"/>
          <p:nvPr/>
        </p:nvSpPr>
        <p:spPr>
          <a:xfrm>
            <a:off x="15265216" y="7575905"/>
            <a:ext cx="1708282" cy="752475"/>
          </a:xfrm>
          <a:prstGeom prst="rect">
            <a:avLst/>
          </a:prstGeom>
        </p:spPr>
        <p:txBody>
          <a:bodyPr lIns="0" tIns="0" rIns="0" bIns="0" rtlCol="0" anchor="t">
            <a:spAutoFit/>
          </a:bodyPr>
          <a:lstStyle/>
          <a:p>
            <a:pPr algn="ctr">
              <a:lnSpc>
                <a:spcPts val="5850"/>
              </a:lnSpc>
            </a:pPr>
            <a:r>
              <a:rPr lang="en-US" sz="5000">
                <a:solidFill>
                  <a:srgbClr val="FFFFFF"/>
                </a:solidFill>
                <a:latin typeface="Roboto Condensed Bold"/>
              </a:rPr>
              <a:t>20%</a:t>
            </a:r>
          </a:p>
        </p:txBody>
      </p:sp>
      <p:sp>
        <p:nvSpPr>
          <p:cNvPr id="18" name="Freeform 18"/>
          <p:cNvSpPr/>
          <p:nvPr/>
        </p:nvSpPr>
        <p:spPr>
          <a:xfrm rot="-10800000">
            <a:off x="-2614465" y="9258300"/>
            <a:ext cx="5933725"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rot="-10800000">
            <a:off x="13058232" y="-230318"/>
            <a:ext cx="5229768" cy="3595466"/>
          </a:xfrm>
          <a:custGeom>
            <a:avLst/>
            <a:gdLst/>
            <a:ahLst/>
            <a:cxnLst/>
            <a:rect l="l" t="t" r="r" b="b"/>
            <a:pathLst>
              <a:path w="5229768" h="3595466">
                <a:moveTo>
                  <a:pt x="0" y="0"/>
                </a:moveTo>
                <a:lnTo>
                  <a:pt x="5229768" y="0"/>
                </a:lnTo>
                <a:lnTo>
                  <a:pt x="5229768" y="3595465"/>
                </a:lnTo>
                <a:lnTo>
                  <a:pt x="0" y="3595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5657999" y="3607082"/>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Lê Tấn Đạt</a:t>
            </a:r>
          </a:p>
        </p:txBody>
      </p:sp>
      <p:sp>
        <p:nvSpPr>
          <p:cNvPr id="21" name="TextBox 21"/>
          <p:cNvSpPr txBox="1"/>
          <p:nvPr/>
        </p:nvSpPr>
        <p:spPr>
          <a:xfrm>
            <a:off x="6161940" y="5656737"/>
            <a:ext cx="2731157"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Nguyễn Viết Hóa</a:t>
            </a:r>
          </a:p>
        </p:txBody>
      </p:sp>
      <p:sp>
        <p:nvSpPr>
          <p:cNvPr id="22" name="TextBox 22"/>
          <p:cNvSpPr txBox="1"/>
          <p:nvPr/>
        </p:nvSpPr>
        <p:spPr>
          <a:xfrm>
            <a:off x="6161940" y="7793439"/>
            <a:ext cx="2982060" cy="459105"/>
          </a:xfrm>
          <a:prstGeom prst="rect">
            <a:avLst/>
          </a:prstGeom>
        </p:spPr>
        <p:txBody>
          <a:bodyPr lIns="0" tIns="0" rIns="0" bIns="0" rtlCol="0" anchor="t">
            <a:spAutoFit/>
          </a:bodyPr>
          <a:lstStyle/>
          <a:p>
            <a:pPr algn="ctr">
              <a:lnSpc>
                <a:spcPts val="3509"/>
              </a:lnSpc>
            </a:pPr>
            <a:r>
              <a:rPr lang="en-US" sz="3000">
                <a:solidFill>
                  <a:srgbClr val="AEFEFF"/>
                </a:solidFill>
                <a:latin typeface="Roboto Condensed"/>
              </a:rPr>
              <a:t>Nguyễn Ngọc Thịnh</a:t>
            </a:r>
          </a:p>
        </p:txBody>
      </p:sp>
      <p:sp>
        <p:nvSpPr>
          <p:cNvPr id="23" name="Freeform 23"/>
          <p:cNvSpPr/>
          <p:nvPr/>
        </p:nvSpPr>
        <p:spPr>
          <a:xfrm>
            <a:off x="1947076" y="2553434"/>
            <a:ext cx="2126347" cy="2126347"/>
          </a:xfrm>
          <a:custGeom>
            <a:avLst/>
            <a:gdLst/>
            <a:ahLst/>
            <a:cxnLst/>
            <a:rect l="l" t="t" r="r" b="b"/>
            <a:pathLst>
              <a:path w="2126347" h="2126347">
                <a:moveTo>
                  <a:pt x="0" y="0"/>
                </a:moveTo>
                <a:lnTo>
                  <a:pt x="2126347" y="0"/>
                </a:lnTo>
                <a:lnTo>
                  <a:pt x="2126347" y="2126347"/>
                </a:lnTo>
                <a:lnTo>
                  <a:pt x="0" y="2126347"/>
                </a:lnTo>
                <a:lnTo>
                  <a:pt x="0" y="0"/>
                </a:lnTo>
                <a:close/>
              </a:path>
            </a:pathLst>
          </a:custGeom>
          <a:blipFill>
            <a:blip r:embed="rId6"/>
            <a:stretch>
              <a:fillRect/>
            </a:stretch>
          </a:blipFill>
        </p:spPr>
        <p:txBody>
          <a:bodyPr/>
          <a:lstStyle/>
          <a:p>
            <a:endParaRPr lang="en-US"/>
          </a:p>
        </p:txBody>
      </p:sp>
      <p:sp>
        <p:nvSpPr>
          <p:cNvPr id="24" name="Freeform 24"/>
          <p:cNvSpPr/>
          <p:nvPr/>
        </p:nvSpPr>
        <p:spPr>
          <a:xfrm>
            <a:off x="1875699" y="4747697"/>
            <a:ext cx="2197724" cy="2091168"/>
          </a:xfrm>
          <a:custGeom>
            <a:avLst/>
            <a:gdLst/>
            <a:ahLst/>
            <a:cxnLst/>
            <a:rect l="l" t="t" r="r" b="b"/>
            <a:pathLst>
              <a:path w="2197724" h="2091168">
                <a:moveTo>
                  <a:pt x="0" y="0"/>
                </a:moveTo>
                <a:lnTo>
                  <a:pt x="2197724" y="0"/>
                </a:lnTo>
                <a:lnTo>
                  <a:pt x="2197724" y="2091168"/>
                </a:lnTo>
                <a:lnTo>
                  <a:pt x="0" y="2091168"/>
                </a:lnTo>
                <a:lnTo>
                  <a:pt x="0" y="0"/>
                </a:lnTo>
                <a:close/>
              </a:path>
            </a:pathLst>
          </a:custGeom>
          <a:blipFill>
            <a:blip r:embed="rId7"/>
            <a:stretch>
              <a:fillRect l="-3328" t="-4240" b="-4240"/>
            </a:stretch>
          </a:blipFill>
        </p:spPr>
        <p:txBody>
          <a:bodyPr/>
          <a:lstStyle/>
          <a:p>
            <a:endParaRPr lang="en-US"/>
          </a:p>
        </p:txBody>
      </p:sp>
      <p:sp>
        <p:nvSpPr>
          <p:cNvPr id="25" name="Freeform 25"/>
          <p:cNvSpPr/>
          <p:nvPr/>
        </p:nvSpPr>
        <p:spPr>
          <a:xfrm>
            <a:off x="1877248" y="6886112"/>
            <a:ext cx="2196175" cy="2122536"/>
          </a:xfrm>
          <a:custGeom>
            <a:avLst/>
            <a:gdLst/>
            <a:ahLst/>
            <a:cxnLst/>
            <a:rect l="l" t="t" r="r" b="b"/>
            <a:pathLst>
              <a:path w="2196175" h="2122536">
                <a:moveTo>
                  <a:pt x="0" y="0"/>
                </a:moveTo>
                <a:lnTo>
                  <a:pt x="2196175" y="0"/>
                </a:lnTo>
                <a:lnTo>
                  <a:pt x="2196175" y="2122536"/>
                </a:lnTo>
                <a:lnTo>
                  <a:pt x="0" y="2122536"/>
                </a:lnTo>
                <a:lnTo>
                  <a:pt x="0" y="0"/>
                </a:lnTo>
                <a:close/>
              </a:path>
            </a:pathLst>
          </a:custGeom>
          <a:blipFill>
            <a:blip r:embed="rId8"/>
            <a:stretch>
              <a:fillRect l="-3967" r="-7146" b="-14968"/>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638050" y="9749654"/>
            <a:ext cx="18926050" cy="7002250"/>
            <a:chOff x="0" y="0"/>
            <a:chExt cx="4984639" cy="1844214"/>
          </a:xfrm>
        </p:grpSpPr>
        <p:sp>
          <p:nvSpPr>
            <p:cNvPr id="3" name="Freeform 3"/>
            <p:cNvSpPr/>
            <p:nvPr/>
          </p:nvSpPr>
          <p:spPr>
            <a:xfrm>
              <a:off x="0" y="0"/>
              <a:ext cx="4984639" cy="1844214"/>
            </a:xfrm>
            <a:custGeom>
              <a:avLst/>
              <a:gdLst/>
              <a:ahLst/>
              <a:cxnLst/>
              <a:rect l="l" t="t" r="r" b="b"/>
              <a:pathLst>
                <a:path w="4984639" h="1844214">
                  <a:moveTo>
                    <a:pt x="0" y="0"/>
                  </a:moveTo>
                  <a:lnTo>
                    <a:pt x="4984639" y="0"/>
                  </a:lnTo>
                  <a:lnTo>
                    <a:pt x="4984639" y="1844214"/>
                  </a:lnTo>
                  <a:lnTo>
                    <a:pt x="0" y="1844214"/>
                  </a:lnTo>
                  <a:close/>
                </a:path>
              </a:pathLst>
            </a:custGeom>
            <a:solidFill>
              <a:srgbClr val="4FBDBA"/>
            </a:solidFill>
          </p:spPr>
          <p:txBody>
            <a:bodyPr/>
            <a:lstStyle/>
            <a:p>
              <a:endParaRPr lang="en-US"/>
            </a:p>
          </p:txBody>
        </p:sp>
        <p:sp>
          <p:nvSpPr>
            <p:cNvPr id="4" name="TextBox 4"/>
            <p:cNvSpPr txBox="1"/>
            <p:nvPr/>
          </p:nvSpPr>
          <p:spPr>
            <a:xfrm>
              <a:off x="0" y="-38100"/>
              <a:ext cx="4984639" cy="18823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859009" y="388321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859009" y="616276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969222" y="3883213"/>
            <a:ext cx="4632892" cy="1484456"/>
          </a:xfrm>
          <a:custGeom>
            <a:avLst/>
            <a:gdLst/>
            <a:ahLst/>
            <a:cxnLst/>
            <a:rect l="l" t="t" r="r" b="b"/>
            <a:pathLst>
              <a:path w="4632892" h="1484456">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6969222" y="6162763"/>
            <a:ext cx="4632892" cy="1484456"/>
          </a:xfrm>
          <a:custGeom>
            <a:avLst/>
            <a:gdLst/>
            <a:ahLst/>
            <a:cxnLst/>
            <a:rect l="l" t="t" r="r" b="b"/>
            <a:pathLst>
              <a:path w="4632892" h="1484456">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2078364" y="388321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2078364" y="6162763"/>
            <a:ext cx="4632892" cy="1484456"/>
          </a:xfrm>
          <a:custGeom>
            <a:avLst/>
            <a:gdLst/>
            <a:ahLst/>
            <a:cxnLst/>
            <a:rect l="l" t="t" r="r" b="b"/>
            <a:pathLst>
              <a:path w="4632892" h="1484456">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0" y="856107"/>
            <a:ext cx="5933725" cy="924672"/>
          </a:xfrm>
          <a:custGeom>
            <a:avLst/>
            <a:gdLst/>
            <a:ahLst/>
            <a:cxnLst/>
            <a:rect l="l" t="t" r="r" b="b"/>
            <a:pathLst>
              <a:path w="5933725" h="924672">
                <a:moveTo>
                  <a:pt x="0" y="0"/>
                </a:moveTo>
                <a:lnTo>
                  <a:pt x="5933725" y="0"/>
                </a:lnTo>
                <a:lnTo>
                  <a:pt x="5933725" y="924672"/>
                </a:lnTo>
                <a:lnTo>
                  <a:pt x="0" y="924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2671693" y="1303459"/>
            <a:ext cx="5616307" cy="634175"/>
          </a:xfrm>
          <a:custGeom>
            <a:avLst/>
            <a:gdLst/>
            <a:ahLst/>
            <a:cxnLst/>
            <a:rect l="l" t="t" r="r" b="b"/>
            <a:pathLst>
              <a:path w="5616307" h="634175">
                <a:moveTo>
                  <a:pt x="0" y="0"/>
                </a:moveTo>
                <a:lnTo>
                  <a:pt x="5616307" y="0"/>
                </a:lnTo>
                <a:lnTo>
                  <a:pt x="5616307" y="634175"/>
                </a:lnTo>
                <a:lnTo>
                  <a:pt x="0" y="63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615772" y="1038225"/>
            <a:ext cx="7056457" cy="957834"/>
          </a:xfrm>
          <a:prstGeom prst="rect">
            <a:avLst/>
          </a:prstGeom>
        </p:spPr>
        <p:txBody>
          <a:bodyPr lIns="0" tIns="0" rIns="0" bIns="0" rtlCol="0" anchor="t">
            <a:spAutoFit/>
          </a:bodyPr>
          <a:lstStyle/>
          <a:p>
            <a:pPr algn="ctr">
              <a:lnSpc>
                <a:spcPts val="7487"/>
              </a:lnSpc>
            </a:pPr>
            <a:r>
              <a:rPr lang="en-US" sz="6399">
                <a:solidFill>
                  <a:srgbClr val="3DEDE8"/>
                </a:solidFill>
                <a:latin typeface="Roboto Condensed Bold"/>
              </a:rPr>
              <a:t>Table Of Content</a:t>
            </a:r>
          </a:p>
        </p:txBody>
      </p:sp>
      <p:sp>
        <p:nvSpPr>
          <p:cNvPr id="14" name="TextBox 14"/>
          <p:cNvSpPr txBox="1"/>
          <p:nvPr/>
        </p:nvSpPr>
        <p:spPr>
          <a:xfrm>
            <a:off x="2595578" y="4036796"/>
            <a:ext cx="3163969"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Summary of project topic</a:t>
            </a:r>
          </a:p>
        </p:txBody>
      </p:sp>
      <p:sp>
        <p:nvSpPr>
          <p:cNvPr id="15" name="TextBox 15"/>
          <p:cNvSpPr txBox="1"/>
          <p:nvPr/>
        </p:nvSpPr>
        <p:spPr>
          <a:xfrm>
            <a:off x="2593471" y="6611621"/>
            <a:ext cx="3163969" cy="59626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Database</a:t>
            </a:r>
          </a:p>
        </p:txBody>
      </p:sp>
      <p:sp>
        <p:nvSpPr>
          <p:cNvPr id="16" name="TextBox 16"/>
          <p:cNvSpPr txBox="1"/>
          <p:nvPr/>
        </p:nvSpPr>
        <p:spPr>
          <a:xfrm>
            <a:off x="7703684" y="4036796"/>
            <a:ext cx="3163969"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Functional diagram</a:t>
            </a:r>
          </a:p>
        </p:txBody>
      </p:sp>
      <p:sp>
        <p:nvSpPr>
          <p:cNvPr id="17" name="TextBox 17"/>
          <p:cNvSpPr txBox="1"/>
          <p:nvPr/>
        </p:nvSpPr>
        <p:spPr>
          <a:xfrm>
            <a:off x="7703684" y="6611621"/>
            <a:ext cx="3163969" cy="59626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Project Demo</a:t>
            </a:r>
          </a:p>
        </p:txBody>
      </p:sp>
      <p:sp>
        <p:nvSpPr>
          <p:cNvPr id="18" name="TextBox 18"/>
          <p:cNvSpPr txBox="1"/>
          <p:nvPr/>
        </p:nvSpPr>
        <p:spPr>
          <a:xfrm>
            <a:off x="12969641" y="4036796"/>
            <a:ext cx="3163969" cy="118681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Technologies used</a:t>
            </a:r>
          </a:p>
        </p:txBody>
      </p:sp>
      <p:sp>
        <p:nvSpPr>
          <p:cNvPr id="19" name="TextBox 19"/>
          <p:cNvSpPr txBox="1"/>
          <p:nvPr/>
        </p:nvSpPr>
        <p:spPr>
          <a:xfrm>
            <a:off x="12812826" y="6611621"/>
            <a:ext cx="3163969" cy="596265"/>
          </a:xfrm>
          <a:prstGeom prst="rect">
            <a:avLst/>
          </a:prstGeom>
        </p:spPr>
        <p:txBody>
          <a:bodyPr lIns="0" tIns="0" rIns="0" bIns="0" rtlCol="0" anchor="t">
            <a:spAutoFit/>
          </a:bodyPr>
          <a:lstStyle/>
          <a:p>
            <a:pPr algn="ctr">
              <a:lnSpc>
                <a:spcPts val="4679"/>
              </a:lnSpc>
            </a:pPr>
            <a:r>
              <a:rPr lang="en-US" sz="3999" spc="199">
                <a:solidFill>
                  <a:srgbClr val="B2DEFF"/>
                </a:solidFill>
                <a:latin typeface="Roboto Condense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6230600" cy="8182927"/>
          </a:xfrm>
          <a:custGeom>
            <a:avLst/>
            <a:gdLst/>
            <a:ahLst/>
            <a:cxnLst/>
            <a:rect l="l" t="t" r="r" b="b"/>
            <a:pathLst>
              <a:path w="16230600" h="8182927">
                <a:moveTo>
                  <a:pt x="0" y="0"/>
                </a:moveTo>
                <a:lnTo>
                  <a:pt x="16230600" y="0"/>
                </a:lnTo>
                <a:lnTo>
                  <a:pt x="16230600" y="8182927"/>
                </a:lnTo>
                <a:lnTo>
                  <a:pt x="0" y="81829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2434209" y="2600578"/>
            <a:ext cx="3940583" cy="5246370"/>
            <a:chOff x="0" y="0"/>
            <a:chExt cx="3663950" cy="4878070"/>
          </a:xfrm>
        </p:grpSpPr>
        <p:sp>
          <p:nvSpPr>
            <p:cNvPr id="4" name="Freeform 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16860" r="-16860"/>
              </a:stretch>
            </a:blipFill>
          </p:spPr>
          <p:txBody>
            <a:bodyPr/>
            <a:lstStyle/>
            <a:p>
              <a:endParaRPr lang="en-US"/>
            </a:p>
          </p:txBody>
        </p:sp>
        <p:sp>
          <p:nvSpPr>
            <p:cNvPr id="5" name="Freeform 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txBody>
            <a:bodyPr/>
            <a:lstStyle/>
            <a:p>
              <a:endParaRPr lang="en-US"/>
            </a:p>
          </p:txBody>
        </p:sp>
      </p:grpSp>
      <p:sp>
        <p:nvSpPr>
          <p:cNvPr id="6" name="Freeform 6"/>
          <p:cNvSpPr/>
          <p:nvPr/>
        </p:nvSpPr>
        <p:spPr>
          <a:xfrm>
            <a:off x="12434209" y="7500505"/>
            <a:ext cx="3940583" cy="346443"/>
          </a:xfrm>
          <a:custGeom>
            <a:avLst/>
            <a:gdLst/>
            <a:ahLst/>
            <a:cxnLst/>
            <a:rect l="l" t="t" r="r" b="b"/>
            <a:pathLst>
              <a:path w="3940583" h="346443">
                <a:moveTo>
                  <a:pt x="0" y="0"/>
                </a:moveTo>
                <a:lnTo>
                  <a:pt x="3940582" y="0"/>
                </a:lnTo>
                <a:lnTo>
                  <a:pt x="3940582" y="346443"/>
                </a:lnTo>
                <a:lnTo>
                  <a:pt x="0" y="3464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681354" y="4147571"/>
            <a:ext cx="9072982" cy="3526155"/>
          </a:xfrm>
          <a:prstGeom prst="rect">
            <a:avLst/>
          </a:prstGeom>
        </p:spPr>
        <p:txBody>
          <a:bodyPr lIns="0" tIns="0" rIns="0" bIns="0" rtlCol="0" anchor="t">
            <a:spAutoFit/>
          </a:bodyPr>
          <a:lstStyle/>
          <a:p>
            <a:pPr>
              <a:lnSpc>
                <a:spcPts val="3509"/>
              </a:lnSpc>
            </a:pPr>
            <a:r>
              <a:rPr lang="en-US" sz="3000">
                <a:solidFill>
                  <a:srgbClr val="FFFFFF"/>
                </a:solidFill>
                <a:latin typeface="Roboto Condensed"/>
              </a:rPr>
              <a:t>A "Billiards Table Management Program" is software designed for billiards clubs and entertainment centers. It streamlines operations, benefiting both staff and managers. Staff can manage table availability, process orders, and provide accurate bills. Managers can control tables, update the menu, monitor revenue, and manage employee accounts. This software improves customer service, operational efficiency, and overall business performance.</a:t>
            </a:r>
          </a:p>
        </p:txBody>
      </p:sp>
      <p:sp>
        <p:nvSpPr>
          <p:cNvPr id="12" name="TextBox 12"/>
          <p:cNvSpPr txBox="1"/>
          <p:nvPr/>
        </p:nvSpPr>
        <p:spPr>
          <a:xfrm>
            <a:off x="1784285" y="2452061"/>
            <a:ext cx="8310972" cy="957834"/>
          </a:xfrm>
          <a:prstGeom prst="rect">
            <a:avLst/>
          </a:prstGeom>
        </p:spPr>
        <p:txBody>
          <a:bodyPr lIns="0" tIns="0" rIns="0" bIns="0" rtlCol="0" anchor="t">
            <a:spAutoFit/>
          </a:bodyPr>
          <a:lstStyle/>
          <a:p>
            <a:pPr>
              <a:lnSpc>
                <a:spcPts val="7487"/>
              </a:lnSpc>
            </a:pPr>
            <a:r>
              <a:rPr lang="en-US" sz="6399">
                <a:solidFill>
                  <a:srgbClr val="3DEDE8"/>
                </a:solidFill>
                <a:latin typeface="Roboto Condensed Bold"/>
              </a:rPr>
              <a:t>Summary of project topic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txBody>
            <a:bodyPr/>
            <a:lstStyle/>
            <a:p>
              <a:endParaRPr lang="en-US"/>
            </a:p>
          </p:txBody>
        </p:sp>
        <p:sp>
          <p:nvSpPr>
            <p:cNvPr id="4" name="TextBox 4"/>
            <p:cNvSpPr txBox="1"/>
            <p:nvPr/>
          </p:nvSpPr>
          <p:spPr>
            <a:xfrm>
              <a:off x="0" y="-38100"/>
              <a:ext cx="7239895"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0" y="2339060"/>
            <a:ext cx="18476613"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13297375"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615772" y="691388"/>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Functional diagram</a:t>
            </a:r>
          </a:p>
        </p:txBody>
      </p:sp>
      <p:sp>
        <p:nvSpPr>
          <p:cNvPr id="9" name="Freeform 9"/>
          <p:cNvSpPr/>
          <p:nvPr/>
        </p:nvSpPr>
        <p:spPr>
          <a:xfrm>
            <a:off x="476822" y="3245074"/>
            <a:ext cx="3873876" cy="1302591"/>
          </a:xfrm>
          <a:custGeom>
            <a:avLst/>
            <a:gdLst/>
            <a:ahLst/>
            <a:cxnLst/>
            <a:rect l="l" t="t" r="r" b="b"/>
            <a:pathLst>
              <a:path w="3873876" h="1302591">
                <a:moveTo>
                  <a:pt x="0" y="0"/>
                </a:moveTo>
                <a:lnTo>
                  <a:pt x="3873877" y="0"/>
                </a:lnTo>
                <a:lnTo>
                  <a:pt x="3873877" y="1302591"/>
                </a:lnTo>
                <a:lnTo>
                  <a:pt x="0" y="130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476822" y="4945799"/>
            <a:ext cx="3873876" cy="1302591"/>
          </a:xfrm>
          <a:custGeom>
            <a:avLst/>
            <a:gdLst/>
            <a:ahLst/>
            <a:cxnLst/>
            <a:rect l="l" t="t" r="r" b="b"/>
            <a:pathLst>
              <a:path w="3873876" h="1302591">
                <a:moveTo>
                  <a:pt x="0" y="0"/>
                </a:moveTo>
                <a:lnTo>
                  <a:pt x="3873877" y="0"/>
                </a:lnTo>
                <a:lnTo>
                  <a:pt x="3873877" y="1302591"/>
                </a:lnTo>
                <a:lnTo>
                  <a:pt x="0" y="130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476822" y="6647486"/>
            <a:ext cx="3873876" cy="1302591"/>
          </a:xfrm>
          <a:custGeom>
            <a:avLst/>
            <a:gdLst/>
            <a:ahLst/>
            <a:cxnLst/>
            <a:rect l="l" t="t" r="r" b="b"/>
            <a:pathLst>
              <a:path w="3873876" h="1302591">
                <a:moveTo>
                  <a:pt x="0" y="0"/>
                </a:moveTo>
                <a:lnTo>
                  <a:pt x="3873877" y="0"/>
                </a:lnTo>
                <a:lnTo>
                  <a:pt x="3873877" y="1302591"/>
                </a:lnTo>
                <a:lnTo>
                  <a:pt x="0" y="130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476822" y="8349173"/>
            <a:ext cx="3873876" cy="1302591"/>
          </a:xfrm>
          <a:custGeom>
            <a:avLst/>
            <a:gdLst/>
            <a:ahLst/>
            <a:cxnLst/>
            <a:rect l="l" t="t" r="r" b="b"/>
            <a:pathLst>
              <a:path w="3873876" h="1302591">
                <a:moveTo>
                  <a:pt x="0" y="0"/>
                </a:moveTo>
                <a:lnTo>
                  <a:pt x="3873877" y="0"/>
                </a:lnTo>
                <a:lnTo>
                  <a:pt x="3873877" y="1302591"/>
                </a:lnTo>
                <a:lnTo>
                  <a:pt x="0" y="130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787587" y="3498786"/>
            <a:ext cx="866071" cy="775133"/>
          </a:xfrm>
          <a:custGeom>
            <a:avLst/>
            <a:gdLst/>
            <a:ahLst/>
            <a:cxnLst/>
            <a:rect l="l" t="t" r="r" b="b"/>
            <a:pathLst>
              <a:path w="866071" h="775133">
                <a:moveTo>
                  <a:pt x="0" y="0"/>
                </a:moveTo>
                <a:lnTo>
                  <a:pt x="866071" y="0"/>
                </a:lnTo>
                <a:lnTo>
                  <a:pt x="866071" y="775134"/>
                </a:lnTo>
                <a:lnTo>
                  <a:pt x="0" y="7751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941770" y="5257748"/>
            <a:ext cx="711888" cy="798752"/>
          </a:xfrm>
          <a:custGeom>
            <a:avLst/>
            <a:gdLst/>
            <a:ahLst/>
            <a:cxnLst/>
            <a:rect l="l" t="t" r="r" b="b"/>
            <a:pathLst>
              <a:path w="711888" h="798752">
                <a:moveTo>
                  <a:pt x="0" y="0"/>
                </a:moveTo>
                <a:lnTo>
                  <a:pt x="711888" y="0"/>
                </a:lnTo>
                <a:lnTo>
                  <a:pt x="711888" y="798752"/>
                </a:lnTo>
                <a:lnTo>
                  <a:pt x="0" y="7987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941770" y="6991304"/>
            <a:ext cx="711888" cy="686082"/>
          </a:xfrm>
          <a:custGeom>
            <a:avLst/>
            <a:gdLst/>
            <a:ahLst/>
            <a:cxnLst/>
            <a:rect l="l" t="t" r="r" b="b"/>
            <a:pathLst>
              <a:path w="711888" h="686082">
                <a:moveTo>
                  <a:pt x="0" y="0"/>
                </a:moveTo>
                <a:lnTo>
                  <a:pt x="711888" y="0"/>
                </a:lnTo>
                <a:lnTo>
                  <a:pt x="711888" y="686082"/>
                </a:lnTo>
                <a:lnTo>
                  <a:pt x="0" y="686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941770" y="8696534"/>
            <a:ext cx="711888" cy="745432"/>
          </a:xfrm>
          <a:custGeom>
            <a:avLst/>
            <a:gdLst/>
            <a:ahLst/>
            <a:cxnLst/>
            <a:rect l="l" t="t" r="r" b="b"/>
            <a:pathLst>
              <a:path w="711888" h="745432">
                <a:moveTo>
                  <a:pt x="0" y="0"/>
                </a:moveTo>
                <a:lnTo>
                  <a:pt x="711888" y="0"/>
                </a:lnTo>
                <a:lnTo>
                  <a:pt x="711888" y="745432"/>
                </a:lnTo>
                <a:lnTo>
                  <a:pt x="0" y="74543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7" name="AutoShape 17"/>
          <p:cNvSpPr/>
          <p:nvPr/>
        </p:nvSpPr>
        <p:spPr>
          <a:xfrm>
            <a:off x="4350699" y="3914846"/>
            <a:ext cx="914890" cy="0"/>
          </a:xfrm>
          <a:prstGeom prst="line">
            <a:avLst/>
          </a:prstGeom>
          <a:ln w="47625" cap="flat">
            <a:solidFill>
              <a:srgbClr val="AEFEFF"/>
            </a:solidFill>
            <a:prstDash val="solid"/>
            <a:headEnd type="none" w="sm" len="sm"/>
            <a:tailEnd type="oval" w="lg" len="lg"/>
          </a:ln>
        </p:spPr>
        <p:txBody>
          <a:bodyPr/>
          <a:lstStyle/>
          <a:p>
            <a:endParaRPr lang="en-US"/>
          </a:p>
        </p:txBody>
      </p:sp>
      <p:sp>
        <p:nvSpPr>
          <p:cNvPr id="18" name="AutoShape 18"/>
          <p:cNvSpPr/>
          <p:nvPr/>
        </p:nvSpPr>
        <p:spPr>
          <a:xfrm>
            <a:off x="4350699" y="5622962"/>
            <a:ext cx="914890" cy="0"/>
          </a:xfrm>
          <a:prstGeom prst="line">
            <a:avLst/>
          </a:prstGeom>
          <a:ln w="47625" cap="flat">
            <a:solidFill>
              <a:srgbClr val="AEFEFF"/>
            </a:solidFill>
            <a:prstDash val="solid"/>
            <a:headEnd type="none" w="sm" len="sm"/>
            <a:tailEnd type="oval" w="lg" len="lg"/>
          </a:ln>
        </p:spPr>
        <p:txBody>
          <a:bodyPr/>
          <a:lstStyle/>
          <a:p>
            <a:endParaRPr lang="en-US"/>
          </a:p>
        </p:txBody>
      </p:sp>
      <p:sp>
        <p:nvSpPr>
          <p:cNvPr id="19" name="AutoShape 19"/>
          <p:cNvSpPr/>
          <p:nvPr/>
        </p:nvSpPr>
        <p:spPr>
          <a:xfrm>
            <a:off x="4350699" y="7360212"/>
            <a:ext cx="914890" cy="0"/>
          </a:xfrm>
          <a:prstGeom prst="line">
            <a:avLst/>
          </a:prstGeom>
          <a:ln w="47625" cap="flat">
            <a:solidFill>
              <a:srgbClr val="AEFEFF"/>
            </a:solidFill>
            <a:prstDash val="solid"/>
            <a:headEnd type="none" w="sm" len="sm"/>
            <a:tailEnd type="oval" w="lg" len="lg"/>
          </a:ln>
        </p:spPr>
        <p:txBody>
          <a:bodyPr/>
          <a:lstStyle/>
          <a:p>
            <a:endParaRPr lang="en-US"/>
          </a:p>
        </p:txBody>
      </p:sp>
      <p:sp>
        <p:nvSpPr>
          <p:cNvPr id="20" name="AutoShape 20"/>
          <p:cNvSpPr/>
          <p:nvPr/>
        </p:nvSpPr>
        <p:spPr>
          <a:xfrm>
            <a:off x="4350699" y="9095118"/>
            <a:ext cx="914890" cy="0"/>
          </a:xfrm>
          <a:prstGeom prst="line">
            <a:avLst/>
          </a:prstGeom>
          <a:ln w="47625" cap="flat">
            <a:solidFill>
              <a:srgbClr val="AEFEFF"/>
            </a:solidFill>
            <a:prstDash val="solid"/>
            <a:headEnd type="none" w="sm" len="sm"/>
            <a:tailEnd type="oval" w="lg" len="lg"/>
          </a:ln>
        </p:spPr>
        <p:txBody>
          <a:bodyPr/>
          <a:lstStyle/>
          <a:p>
            <a:endParaRPr lang="en-US"/>
          </a:p>
        </p:txBody>
      </p:sp>
      <p:sp>
        <p:nvSpPr>
          <p:cNvPr id="21" name="TextBox 21"/>
          <p:cNvSpPr txBox="1"/>
          <p:nvPr/>
        </p:nvSpPr>
        <p:spPr>
          <a:xfrm>
            <a:off x="1653658" y="3651821"/>
            <a:ext cx="2500959" cy="479571"/>
          </a:xfrm>
          <a:prstGeom prst="rect">
            <a:avLst/>
          </a:prstGeom>
        </p:spPr>
        <p:txBody>
          <a:bodyPr lIns="0" tIns="0" rIns="0" bIns="0" rtlCol="0" anchor="t">
            <a:spAutoFit/>
          </a:bodyPr>
          <a:lstStyle/>
          <a:p>
            <a:pPr algn="ctr">
              <a:lnSpc>
                <a:spcPts val="3631"/>
              </a:lnSpc>
            </a:pPr>
            <a:r>
              <a:rPr lang="en-US" sz="3103">
                <a:solidFill>
                  <a:srgbClr val="FFFFFF"/>
                </a:solidFill>
                <a:latin typeface="Roboto Condensed"/>
              </a:rPr>
              <a:t>Login</a:t>
            </a:r>
          </a:p>
        </p:txBody>
      </p:sp>
      <p:sp>
        <p:nvSpPr>
          <p:cNvPr id="22" name="TextBox 22"/>
          <p:cNvSpPr txBox="1"/>
          <p:nvPr/>
        </p:nvSpPr>
        <p:spPr>
          <a:xfrm>
            <a:off x="1653658" y="5149304"/>
            <a:ext cx="2500959" cy="937792"/>
          </a:xfrm>
          <a:prstGeom prst="rect">
            <a:avLst/>
          </a:prstGeom>
        </p:spPr>
        <p:txBody>
          <a:bodyPr lIns="0" tIns="0" rIns="0" bIns="0" rtlCol="0" anchor="t">
            <a:spAutoFit/>
          </a:bodyPr>
          <a:lstStyle/>
          <a:p>
            <a:pPr algn="ctr">
              <a:lnSpc>
                <a:spcPts val="3631"/>
              </a:lnSpc>
            </a:pPr>
            <a:r>
              <a:rPr lang="en-US" sz="3103">
                <a:solidFill>
                  <a:srgbClr val="FFFFFF"/>
                </a:solidFill>
                <a:latin typeface="Roboto Condensed"/>
              </a:rPr>
              <a:t>Manage guest playtime</a:t>
            </a:r>
          </a:p>
        </p:txBody>
      </p:sp>
      <p:sp>
        <p:nvSpPr>
          <p:cNvPr id="23" name="TextBox 23"/>
          <p:cNvSpPr txBox="1"/>
          <p:nvPr/>
        </p:nvSpPr>
        <p:spPr>
          <a:xfrm>
            <a:off x="1653658" y="6814214"/>
            <a:ext cx="2500959" cy="937792"/>
          </a:xfrm>
          <a:prstGeom prst="rect">
            <a:avLst/>
          </a:prstGeom>
        </p:spPr>
        <p:txBody>
          <a:bodyPr lIns="0" tIns="0" rIns="0" bIns="0" rtlCol="0" anchor="t">
            <a:spAutoFit/>
          </a:bodyPr>
          <a:lstStyle/>
          <a:p>
            <a:pPr algn="ctr">
              <a:lnSpc>
                <a:spcPts val="3631"/>
              </a:lnSpc>
            </a:pPr>
            <a:r>
              <a:rPr lang="en-US" sz="3103">
                <a:solidFill>
                  <a:srgbClr val="FFFFFF"/>
                </a:solidFill>
                <a:latin typeface="Roboto Condensed"/>
              </a:rPr>
              <a:t>Food management</a:t>
            </a:r>
          </a:p>
        </p:txBody>
      </p:sp>
      <p:sp>
        <p:nvSpPr>
          <p:cNvPr id="24" name="TextBox 24"/>
          <p:cNvSpPr txBox="1"/>
          <p:nvPr/>
        </p:nvSpPr>
        <p:spPr>
          <a:xfrm>
            <a:off x="1653658" y="8502527"/>
            <a:ext cx="2500959" cy="937792"/>
          </a:xfrm>
          <a:prstGeom prst="rect">
            <a:avLst/>
          </a:prstGeom>
        </p:spPr>
        <p:txBody>
          <a:bodyPr lIns="0" tIns="0" rIns="0" bIns="0" rtlCol="0" anchor="t">
            <a:spAutoFit/>
          </a:bodyPr>
          <a:lstStyle/>
          <a:p>
            <a:pPr algn="ctr">
              <a:lnSpc>
                <a:spcPts val="3631"/>
              </a:lnSpc>
            </a:pPr>
            <a:r>
              <a:rPr lang="en-US" sz="3103">
                <a:solidFill>
                  <a:srgbClr val="FFFFFF"/>
                </a:solidFill>
                <a:latin typeface="Roboto Condensed"/>
              </a:rPr>
              <a:t>Revenue management</a:t>
            </a:r>
          </a:p>
        </p:txBody>
      </p:sp>
      <p:sp>
        <p:nvSpPr>
          <p:cNvPr id="25" name="TextBox 25"/>
          <p:cNvSpPr txBox="1"/>
          <p:nvPr/>
        </p:nvSpPr>
        <p:spPr>
          <a:xfrm>
            <a:off x="5352360" y="3321064"/>
            <a:ext cx="5737707" cy="1656503"/>
          </a:xfrm>
          <a:prstGeom prst="rect">
            <a:avLst/>
          </a:prstGeom>
        </p:spPr>
        <p:txBody>
          <a:bodyPr lIns="0" tIns="0" rIns="0" bIns="0" rtlCol="0" anchor="t">
            <a:spAutoFit/>
          </a:bodyPr>
          <a:lstStyle/>
          <a:p>
            <a:pPr>
              <a:lnSpc>
                <a:spcPts val="2606"/>
              </a:lnSpc>
            </a:pPr>
            <a:r>
              <a:rPr lang="en-US" sz="2227">
                <a:solidFill>
                  <a:srgbClr val="FFFFFF"/>
                </a:solidFill>
                <a:latin typeface="Roboto Condensed"/>
              </a:rPr>
              <a:t> Login functionality is the process by which users authenticate their identity by providing credentials such as a username and password to access a system or application.</a:t>
            </a:r>
          </a:p>
          <a:p>
            <a:pPr>
              <a:lnSpc>
                <a:spcPts val="2723"/>
              </a:lnSpc>
            </a:pPr>
            <a:endParaRPr lang="en-US" sz="2227">
              <a:solidFill>
                <a:srgbClr val="FFFFFF"/>
              </a:solidFill>
              <a:latin typeface="Roboto Condensed"/>
            </a:endParaRPr>
          </a:p>
        </p:txBody>
      </p:sp>
      <p:sp>
        <p:nvSpPr>
          <p:cNvPr id="26" name="TextBox 26"/>
          <p:cNvSpPr txBox="1"/>
          <p:nvPr/>
        </p:nvSpPr>
        <p:spPr>
          <a:xfrm>
            <a:off x="5465136" y="4963224"/>
            <a:ext cx="5624931" cy="1038305"/>
          </a:xfrm>
          <a:prstGeom prst="rect">
            <a:avLst/>
          </a:prstGeom>
        </p:spPr>
        <p:txBody>
          <a:bodyPr lIns="0" tIns="0" rIns="0" bIns="0" rtlCol="0" anchor="t">
            <a:spAutoFit/>
          </a:bodyPr>
          <a:lstStyle/>
          <a:p>
            <a:pPr>
              <a:lnSpc>
                <a:spcPts val="2723"/>
              </a:lnSpc>
            </a:pPr>
            <a:r>
              <a:rPr lang="en-US" sz="2327">
                <a:solidFill>
                  <a:srgbClr val="FFFFFF"/>
                </a:solidFill>
                <a:latin typeface="Roboto Condensed"/>
              </a:rPr>
              <a:t> The guest play time management feature in the billiards management software allows recording the time each customer uses the pool court</a:t>
            </a:r>
          </a:p>
        </p:txBody>
      </p:sp>
      <p:sp>
        <p:nvSpPr>
          <p:cNvPr id="27" name="TextBox 27"/>
          <p:cNvSpPr txBox="1"/>
          <p:nvPr/>
        </p:nvSpPr>
        <p:spPr>
          <a:xfrm>
            <a:off x="5520044" y="6944852"/>
            <a:ext cx="5624931" cy="698335"/>
          </a:xfrm>
          <a:prstGeom prst="rect">
            <a:avLst/>
          </a:prstGeom>
        </p:spPr>
        <p:txBody>
          <a:bodyPr lIns="0" tIns="0" rIns="0" bIns="0" rtlCol="0" anchor="t">
            <a:spAutoFit/>
          </a:bodyPr>
          <a:lstStyle/>
          <a:p>
            <a:pPr>
              <a:lnSpc>
                <a:spcPts val="2723"/>
              </a:lnSpc>
            </a:pPr>
            <a:r>
              <a:rPr lang="en-US" sz="2327">
                <a:solidFill>
                  <a:srgbClr val="FFFFFF"/>
                </a:solidFill>
                <a:latin typeface="Roboto Condensed"/>
              </a:rPr>
              <a:t>Manage and track the food orders that customers place in the billiards</a:t>
            </a:r>
          </a:p>
        </p:txBody>
      </p:sp>
      <p:sp>
        <p:nvSpPr>
          <p:cNvPr id="28" name="TextBox 28"/>
          <p:cNvSpPr txBox="1"/>
          <p:nvPr/>
        </p:nvSpPr>
        <p:spPr>
          <a:xfrm>
            <a:off x="5465136" y="8401217"/>
            <a:ext cx="6132878" cy="1378276"/>
          </a:xfrm>
          <a:prstGeom prst="rect">
            <a:avLst/>
          </a:prstGeom>
        </p:spPr>
        <p:txBody>
          <a:bodyPr lIns="0" tIns="0" rIns="0" bIns="0" rtlCol="0" anchor="t">
            <a:spAutoFit/>
          </a:bodyPr>
          <a:lstStyle/>
          <a:p>
            <a:pPr>
              <a:lnSpc>
                <a:spcPts val="2723"/>
              </a:lnSpc>
            </a:pPr>
            <a:r>
              <a:rPr lang="en-US" sz="2327">
                <a:solidFill>
                  <a:srgbClr val="FFFFFF"/>
                </a:solidFill>
                <a:latin typeface="Roboto Condensed"/>
              </a:rPr>
              <a:t>Record, calculate and track all income from transactions, including proceeds from playing billiards, ordering food, beverages and other services</a:t>
            </a:r>
          </a:p>
        </p:txBody>
      </p:sp>
      <p:sp>
        <p:nvSpPr>
          <p:cNvPr id="29" name="Freeform 29"/>
          <p:cNvSpPr/>
          <p:nvPr/>
        </p:nvSpPr>
        <p:spPr>
          <a:xfrm>
            <a:off x="11402150" y="3330589"/>
            <a:ext cx="4181799" cy="1406130"/>
          </a:xfrm>
          <a:custGeom>
            <a:avLst/>
            <a:gdLst/>
            <a:ahLst/>
            <a:cxnLst/>
            <a:rect l="l" t="t" r="r" b="b"/>
            <a:pathLst>
              <a:path w="4181799" h="1406130">
                <a:moveTo>
                  <a:pt x="0" y="0"/>
                </a:moveTo>
                <a:lnTo>
                  <a:pt x="4181799" y="0"/>
                </a:lnTo>
                <a:lnTo>
                  <a:pt x="4181799" y="1406129"/>
                </a:lnTo>
                <a:lnTo>
                  <a:pt x="0" y="14061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a:off x="12324377" y="8696534"/>
            <a:ext cx="3873876" cy="1302591"/>
          </a:xfrm>
          <a:custGeom>
            <a:avLst/>
            <a:gdLst/>
            <a:ahLst/>
            <a:cxnLst/>
            <a:rect l="l" t="t" r="r" b="b"/>
            <a:pathLst>
              <a:path w="3873876" h="1302591">
                <a:moveTo>
                  <a:pt x="0" y="0"/>
                </a:moveTo>
                <a:lnTo>
                  <a:pt x="3873876" y="0"/>
                </a:lnTo>
                <a:lnTo>
                  <a:pt x="3873876" y="1302591"/>
                </a:lnTo>
                <a:lnTo>
                  <a:pt x="0" y="130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11684068" y="3583053"/>
            <a:ext cx="866071" cy="775133"/>
          </a:xfrm>
          <a:custGeom>
            <a:avLst/>
            <a:gdLst/>
            <a:ahLst/>
            <a:cxnLst/>
            <a:rect l="l" t="t" r="r" b="b"/>
            <a:pathLst>
              <a:path w="866071" h="775133">
                <a:moveTo>
                  <a:pt x="0" y="0"/>
                </a:moveTo>
                <a:lnTo>
                  <a:pt x="866070" y="0"/>
                </a:lnTo>
                <a:lnTo>
                  <a:pt x="866070" y="775133"/>
                </a:lnTo>
                <a:lnTo>
                  <a:pt x="0" y="7751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Freeform 32"/>
          <p:cNvSpPr/>
          <p:nvPr/>
        </p:nvSpPr>
        <p:spPr>
          <a:xfrm>
            <a:off x="12728320" y="9017049"/>
            <a:ext cx="711888" cy="798752"/>
          </a:xfrm>
          <a:custGeom>
            <a:avLst/>
            <a:gdLst/>
            <a:ahLst/>
            <a:cxnLst/>
            <a:rect l="l" t="t" r="r" b="b"/>
            <a:pathLst>
              <a:path w="711888" h="798752">
                <a:moveTo>
                  <a:pt x="0" y="0"/>
                </a:moveTo>
                <a:lnTo>
                  <a:pt x="711888" y="0"/>
                </a:lnTo>
                <a:lnTo>
                  <a:pt x="711888" y="798752"/>
                </a:lnTo>
                <a:lnTo>
                  <a:pt x="0" y="7987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AutoShape 33"/>
          <p:cNvSpPr/>
          <p:nvPr/>
        </p:nvSpPr>
        <p:spPr>
          <a:xfrm flipV="1">
            <a:off x="14261315" y="7950077"/>
            <a:ext cx="207274" cy="746457"/>
          </a:xfrm>
          <a:prstGeom prst="line">
            <a:avLst/>
          </a:prstGeom>
          <a:ln w="47625" cap="flat">
            <a:solidFill>
              <a:srgbClr val="AEFEFF"/>
            </a:solidFill>
            <a:prstDash val="solid"/>
            <a:headEnd type="none" w="sm" len="sm"/>
            <a:tailEnd type="oval" w="lg" len="lg"/>
          </a:ln>
        </p:spPr>
        <p:txBody>
          <a:bodyPr/>
          <a:lstStyle/>
          <a:p>
            <a:endParaRPr lang="en-US"/>
          </a:p>
        </p:txBody>
      </p:sp>
      <p:sp>
        <p:nvSpPr>
          <p:cNvPr id="34" name="TextBox 34"/>
          <p:cNvSpPr txBox="1"/>
          <p:nvPr/>
        </p:nvSpPr>
        <p:spPr>
          <a:xfrm>
            <a:off x="12750163" y="3599497"/>
            <a:ext cx="2500959" cy="868313"/>
          </a:xfrm>
          <a:prstGeom prst="rect">
            <a:avLst/>
          </a:prstGeom>
        </p:spPr>
        <p:txBody>
          <a:bodyPr lIns="0" tIns="0" rIns="0" bIns="0" rtlCol="0" anchor="t">
            <a:spAutoFit/>
          </a:bodyPr>
          <a:lstStyle/>
          <a:p>
            <a:pPr algn="ctr">
              <a:lnSpc>
                <a:spcPts val="3397"/>
              </a:lnSpc>
            </a:pPr>
            <a:r>
              <a:rPr lang="en-US" sz="2903">
                <a:solidFill>
                  <a:srgbClr val="FFFFFF"/>
                </a:solidFill>
                <a:latin typeface="Roboto Condensed"/>
              </a:rPr>
              <a:t>Manage account information</a:t>
            </a:r>
          </a:p>
        </p:txBody>
      </p:sp>
      <p:sp>
        <p:nvSpPr>
          <p:cNvPr id="35" name="TextBox 35"/>
          <p:cNvSpPr txBox="1"/>
          <p:nvPr/>
        </p:nvSpPr>
        <p:spPr>
          <a:xfrm>
            <a:off x="13440208" y="9059725"/>
            <a:ext cx="2500959" cy="479571"/>
          </a:xfrm>
          <a:prstGeom prst="rect">
            <a:avLst/>
          </a:prstGeom>
        </p:spPr>
        <p:txBody>
          <a:bodyPr lIns="0" tIns="0" rIns="0" bIns="0" rtlCol="0" anchor="t">
            <a:spAutoFit/>
          </a:bodyPr>
          <a:lstStyle/>
          <a:p>
            <a:pPr algn="ctr">
              <a:lnSpc>
                <a:spcPts val="3631"/>
              </a:lnSpc>
            </a:pPr>
            <a:r>
              <a:rPr lang="en-US" sz="3103">
                <a:solidFill>
                  <a:srgbClr val="FFFFFF"/>
                </a:solidFill>
                <a:latin typeface="Roboto Condensed"/>
              </a:rPr>
              <a:t>Payment</a:t>
            </a:r>
          </a:p>
        </p:txBody>
      </p:sp>
      <p:sp>
        <p:nvSpPr>
          <p:cNvPr id="36" name="TextBox 36"/>
          <p:cNvSpPr txBox="1"/>
          <p:nvPr/>
        </p:nvSpPr>
        <p:spPr>
          <a:xfrm>
            <a:off x="11604573" y="5271903"/>
            <a:ext cx="6132878" cy="1038305"/>
          </a:xfrm>
          <a:prstGeom prst="rect">
            <a:avLst/>
          </a:prstGeom>
        </p:spPr>
        <p:txBody>
          <a:bodyPr lIns="0" tIns="0" rIns="0" bIns="0" rtlCol="0" anchor="t">
            <a:spAutoFit/>
          </a:bodyPr>
          <a:lstStyle/>
          <a:p>
            <a:pPr>
              <a:lnSpc>
                <a:spcPts val="2723"/>
              </a:lnSpc>
            </a:pPr>
            <a:r>
              <a:rPr lang="en-US" sz="2327">
                <a:solidFill>
                  <a:srgbClr val="FFFFFF"/>
                </a:solidFill>
                <a:latin typeface="Roboto Condensed"/>
              </a:rPr>
              <a:t>Adding (registering) new accounts, deleting unnecessary accounts, and correcting users' personal information.</a:t>
            </a:r>
          </a:p>
        </p:txBody>
      </p:sp>
      <p:sp>
        <p:nvSpPr>
          <p:cNvPr id="37" name="TextBox 37"/>
          <p:cNvSpPr txBox="1"/>
          <p:nvPr/>
        </p:nvSpPr>
        <p:spPr>
          <a:xfrm>
            <a:off x="11402150" y="7251742"/>
            <a:ext cx="6132878" cy="698335"/>
          </a:xfrm>
          <a:prstGeom prst="rect">
            <a:avLst/>
          </a:prstGeom>
        </p:spPr>
        <p:txBody>
          <a:bodyPr lIns="0" tIns="0" rIns="0" bIns="0" rtlCol="0" anchor="t">
            <a:spAutoFit/>
          </a:bodyPr>
          <a:lstStyle/>
          <a:p>
            <a:pPr>
              <a:lnSpc>
                <a:spcPts val="2723"/>
              </a:lnSpc>
            </a:pPr>
            <a:r>
              <a:rPr lang="en-US" sz="2327">
                <a:solidFill>
                  <a:srgbClr val="FFFFFF"/>
                </a:solidFill>
                <a:latin typeface="Roboto Condensed"/>
              </a:rPr>
              <a:t>Allows customers to pay for services and products that they have used or purchased in the billiards bar. </a:t>
            </a:r>
          </a:p>
        </p:txBody>
      </p:sp>
      <p:sp>
        <p:nvSpPr>
          <p:cNvPr id="38" name="AutoShape 38"/>
          <p:cNvSpPr/>
          <p:nvPr/>
        </p:nvSpPr>
        <p:spPr>
          <a:xfrm>
            <a:off x="13978570" y="4673706"/>
            <a:ext cx="692442" cy="607721"/>
          </a:xfrm>
          <a:prstGeom prst="line">
            <a:avLst/>
          </a:prstGeom>
          <a:ln w="47625" cap="flat">
            <a:solidFill>
              <a:srgbClr val="AEFEFF"/>
            </a:solidFill>
            <a:prstDash val="solid"/>
            <a:headEnd type="none" w="sm" len="sm"/>
            <a:tailEnd type="oval" w="lg" len="lg"/>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grpSp>
        <p:nvGrpSpPr>
          <p:cNvPr id="2" name="Group 2"/>
          <p:cNvGrpSpPr/>
          <p:nvPr/>
        </p:nvGrpSpPr>
        <p:grpSpPr>
          <a:xfrm>
            <a:off x="-5521075" y="-377508"/>
            <a:ext cx="27488974" cy="3086100"/>
            <a:chOff x="0" y="0"/>
            <a:chExt cx="7239895" cy="812800"/>
          </a:xfrm>
        </p:grpSpPr>
        <p:sp>
          <p:nvSpPr>
            <p:cNvPr id="3" name="Freeform 3"/>
            <p:cNvSpPr/>
            <p:nvPr/>
          </p:nvSpPr>
          <p:spPr>
            <a:xfrm>
              <a:off x="0" y="0"/>
              <a:ext cx="7239895" cy="812800"/>
            </a:xfrm>
            <a:custGeom>
              <a:avLst/>
              <a:gdLst/>
              <a:ahLst/>
              <a:cxnLst/>
              <a:rect l="l" t="t" r="r" b="b"/>
              <a:pathLst>
                <a:path w="7239895" h="812800">
                  <a:moveTo>
                    <a:pt x="0" y="0"/>
                  </a:moveTo>
                  <a:lnTo>
                    <a:pt x="7239895" y="0"/>
                  </a:lnTo>
                  <a:lnTo>
                    <a:pt x="7239895" y="812800"/>
                  </a:lnTo>
                  <a:lnTo>
                    <a:pt x="0" y="812800"/>
                  </a:lnTo>
                  <a:close/>
                </a:path>
              </a:pathLst>
            </a:custGeom>
            <a:solidFill>
              <a:srgbClr val="35858B"/>
            </a:solidFill>
          </p:spPr>
          <p:txBody>
            <a:bodyPr/>
            <a:lstStyle/>
            <a:p>
              <a:endParaRPr lang="en-US"/>
            </a:p>
          </p:txBody>
        </p:sp>
        <p:sp>
          <p:nvSpPr>
            <p:cNvPr id="4" name="TextBox 4"/>
            <p:cNvSpPr txBox="1"/>
            <p:nvPr/>
          </p:nvSpPr>
          <p:spPr>
            <a:xfrm>
              <a:off x="0" y="-38100"/>
              <a:ext cx="7239895"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10800000">
            <a:off x="0" y="2339060"/>
            <a:ext cx="18476613" cy="739065"/>
          </a:xfrm>
          <a:custGeom>
            <a:avLst/>
            <a:gdLst/>
            <a:ahLst/>
            <a:cxnLst/>
            <a:rect l="l" t="t" r="r" b="b"/>
            <a:pathLst>
              <a:path w="18476613" h="739065">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0"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a:off x="13297375" y="-1086438"/>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183701" y="1355245"/>
            <a:ext cx="11729143" cy="8931755"/>
          </a:xfrm>
          <a:custGeom>
            <a:avLst/>
            <a:gdLst/>
            <a:ahLst/>
            <a:cxnLst/>
            <a:rect l="l" t="t" r="r" b="b"/>
            <a:pathLst>
              <a:path w="11729143" h="8931755">
                <a:moveTo>
                  <a:pt x="0" y="0"/>
                </a:moveTo>
                <a:lnTo>
                  <a:pt x="11729143" y="0"/>
                </a:lnTo>
                <a:lnTo>
                  <a:pt x="11729143" y="8931755"/>
                </a:lnTo>
                <a:lnTo>
                  <a:pt x="0" y="8931755"/>
                </a:lnTo>
                <a:lnTo>
                  <a:pt x="0" y="0"/>
                </a:lnTo>
                <a:close/>
              </a:path>
            </a:pathLst>
          </a:custGeom>
          <a:blipFill>
            <a:blip r:embed="rId6"/>
            <a:stretch>
              <a:fillRect l="-1597" r="-1597"/>
            </a:stretch>
          </a:blipFill>
        </p:spPr>
        <p:txBody>
          <a:bodyPr/>
          <a:lstStyle/>
          <a:p>
            <a:endParaRPr lang="en-US"/>
          </a:p>
        </p:txBody>
      </p:sp>
      <p:sp>
        <p:nvSpPr>
          <p:cNvPr id="9" name="TextBox 9"/>
          <p:cNvSpPr txBox="1"/>
          <p:nvPr/>
        </p:nvSpPr>
        <p:spPr>
          <a:xfrm>
            <a:off x="5520044" y="207708"/>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Functional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2227"/>
        </a:solidFill>
        <a:effectLst/>
      </p:bgPr>
    </p:bg>
    <p:spTree>
      <p:nvGrpSpPr>
        <p:cNvPr id="1" name=""/>
        <p:cNvGrpSpPr/>
        <p:nvPr/>
      </p:nvGrpSpPr>
      <p:grpSpPr>
        <a:xfrm>
          <a:off x="0" y="0"/>
          <a:ext cx="0" cy="0"/>
          <a:chOff x="0" y="0"/>
          <a:chExt cx="0" cy="0"/>
        </a:xfrm>
      </p:grpSpPr>
      <p:sp>
        <p:nvSpPr>
          <p:cNvPr id="2" name="Freeform 2"/>
          <p:cNvSpPr/>
          <p:nvPr/>
        </p:nvSpPr>
        <p:spPr>
          <a:xfrm>
            <a:off x="605301" y="971976"/>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05301" y="3184709"/>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05301" y="5398693"/>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05301" y="7612677"/>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09622" y="1302069"/>
            <a:ext cx="1126804" cy="1008489"/>
          </a:xfrm>
          <a:custGeom>
            <a:avLst/>
            <a:gdLst/>
            <a:ahLst/>
            <a:cxnLst/>
            <a:rect l="l" t="t" r="r" b="b"/>
            <a:pathLst>
              <a:path w="1126804" h="1008489">
                <a:moveTo>
                  <a:pt x="0" y="0"/>
                </a:moveTo>
                <a:lnTo>
                  <a:pt x="1126804" y="0"/>
                </a:lnTo>
                <a:lnTo>
                  <a:pt x="1126804" y="1008489"/>
                </a:lnTo>
                <a:lnTo>
                  <a:pt x="0" y="1008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210223" y="3590571"/>
            <a:ext cx="926203" cy="1039218"/>
          </a:xfrm>
          <a:custGeom>
            <a:avLst/>
            <a:gdLst/>
            <a:ahLst/>
            <a:cxnLst/>
            <a:rect l="l" t="t" r="r" b="b"/>
            <a:pathLst>
              <a:path w="926203" h="1039218">
                <a:moveTo>
                  <a:pt x="0" y="0"/>
                </a:moveTo>
                <a:lnTo>
                  <a:pt x="926203" y="0"/>
                </a:lnTo>
                <a:lnTo>
                  <a:pt x="926203" y="1039218"/>
                </a:lnTo>
                <a:lnTo>
                  <a:pt x="0" y="10392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210223" y="5846018"/>
            <a:ext cx="926203" cy="892629"/>
          </a:xfrm>
          <a:custGeom>
            <a:avLst/>
            <a:gdLst/>
            <a:ahLst/>
            <a:cxnLst/>
            <a:rect l="l" t="t" r="r" b="b"/>
            <a:pathLst>
              <a:path w="926203" h="892629">
                <a:moveTo>
                  <a:pt x="0" y="0"/>
                </a:moveTo>
                <a:lnTo>
                  <a:pt x="926203" y="0"/>
                </a:lnTo>
                <a:lnTo>
                  <a:pt x="926203" y="892629"/>
                </a:lnTo>
                <a:lnTo>
                  <a:pt x="0" y="892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210223" y="8064612"/>
            <a:ext cx="926203" cy="969846"/>
          </a:xfrm>
          <a:custGeom>
            <a:avLst/>
            <a:gdLst/>
            <a:ahLst/>
            <a:cxnLst/>
            <a:rect l="l" t="t" r="r" b="b"/>
            <a:pathLst>
              <a:path w="926203" h="969846">
                <a:moveTo>
                  <a:pt x="0" y="0"/>
                </a:moveTo>
                <a:lnTo>
                  <a:pt x="926203" y="0"/>
                </a:lnTo>
                <a:lnTo>
                  <a:pt x="926203" y="969846"/>
                </a:lnTo>
                <a:lnTo>
                  <a:pt x="0" y="969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0" name="Group 10"/>
          <p:cNvGrpSpPr/>
          <p:nvPr/>
        </p:nvGrpSpPr>
        <p:grpSpPr>
          <a:xfrm>
            <a:off x="15725500" y="-1396380"/>
            <a:ext cx="7703650" cy="13620139"/>
            <a:chOff x="0" y="0"/>
            <a:chExt cx="2028945" cy="3587197"/>
          </a:xfrm>
        </p:grpSpPr>
        <p:sp>
          <p:nvSpPr>
            <p:cNvPr id="11" name="Freeform 11"/>
            <p:cNvSpPr/>
            <p:nvPr/>
          </p:nvSpPr>
          <p:spPr>
            <a:xfrm>
              <a:off x="0" y="0"/>
              <a:ext cx="2028945" cy="3587197"/>
            </a:xfrm>
            <a:custGeom>
              <a:avLst/>
              <a:gdLst/>
              <a:ahLst/>
              <a:cxnLst/>
              <a:rect l="l" t="t" r="r" b="b"/>
              <a:pathLst>
                <a:path w="2028945" h="3587197">
                  <a:moveTo>
                    <a:pt x="0" y="0"/>
                  </a:moveTo>
                  <a:lnTo>
                    <a:pt x="2028945" y="0"/>
                  </a:lnTo>
                  <a:lnTo>
                    <a:pt x="2028945" y="3587197"/>
                  </a:lnTo>
                  <a:lnTo>
                    <a:pt x="0" y="3587197"/>
                  </a:lnTo>
                  <a:close/>
                </a:path>
              </a:pathLst>
            </a:custGeom>
            <a:solidFill>
              <a:srgbClr val="35858B"/>
            </a:solidFill>
          </p:spPr>
          <p:txBody>
            <a:bodyPr/>
            <a:lstStyle/>
            <a:p>
              <a:endParaRPr lang="en-US"/>
            </a:p>
          </p:txBody>
        </p:sp>
        <p:sp>
          <p:nvSpPr>
            <p:cNvPr id="12" name="TextBox 12"/>
            <p:cNvSpPr txBox="1"/>
            <p:nvPr/>
          </p:nvSpPr>
          <p:spPr>
            <a:xfrm>
              <a:off x="0" y="-38100"/>
              <a:ext cx="2028945" cy="3625297"/>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flipV="1">
            <a:off x="5645418" y="1819345"/>
            <a:ext cx="3392668" cy="24039"/>
          </a:xfrm>
          <a:prstGeom prst="line">
            <a:avLst/>
          </a:prstGeom>
          <a:ln w="66675" cap="flat">
            <a:solidFill>
              <a:srgbClr val="AEFEFF"/>
            </a:solidFill>
            <a:prstDash val="solid"/>
            <a:headEnd type="none" w="sm" len="sm"/>
            <a:tailEnd type="oval" w="lg" len="lg"/>
          </a:ln>
        </p:spPr>
        <p:txBody>
          <a:bodyPr/>
          <a:lstStyle/>
          <a:p>
            <a:endParaRPr lang="en-US"/>
          </a:p>
        </p:txBody>
      </p:sp>
      <p:sp>
        <p:nvSpPr>
          <p:cNvPr id="14" name="AutoShape 14"/>
          <p:cNvSpPr/>
          <p:nvPr/>
        </p:nvSpPr>
        <p:spPr>
          <a:xfrm flipV="1">
            <a:off x="5645418" y="4032399"/>
            <a:ext cx="3392088" cy="33334"/>
          </a:xfrm>
          <a:prstGeom prst="line">
            <a:avLst/>
          </a:prstGeom>
          <a:ln w="66675" cap="flat">
            <a:solidFill>
              <a:srgbClr val="AEFEFF"/>
            </a:solidFill>
            <a:prstDash val="solid"/>
            <a:headEnd type="none" w="sm" len="sm"/>
            <a:tailEnd type="oval" w="lg" len="lg"/>
          </a:ln>
        </p:spPr>
        <p:txBody>
          <a:bodyPr/>
          <a:lstStyle/>
          <a:p>
            <a:endParaRPr lang="en-US"/>
          </a:p>
        </p:txBody>
      </p:sp>
      <p:sp>
        <p:nvSpPr>
          <p:cNvPr id="15" name="AutoShape 15"/>
          <p:cNvSpPr/>
          <p:nvPr/>
        </p:nvSpPr>
        <p:spPr>
          <a:xfrm flipV="1">
            <a:off x="5645418" y="6246062"/>
            <a:ext cx="3392088" cy="79925"/>
          </a:xfrm>
          <a:prstGeom prst="line">
            <a:avLst/>
          </a:prstGeom>
          <a:ln w="66675" cap="flat">
            <a:solidFill>
              <a:srgbClr val="AEFEFF"/>
            </a:solidFill>
            <a:prstDash val="solid"/>
            <a:headEnd type="none" w="sm" len="sm"/>
            <a:tailEnd type="oval" w="lg" len="lg"/>
          </a:ln>
        </p:spPr>
        <p:txBody>
          <a:bodyPr/>
          <a:lstStyle/>
          <a:p>
            <a:endParaRPr lang="en-US"/>
          </a:p>
        </p:txBody>
      </p:sp>
      <p:sp>
        <p:nvSpPr>
          <p:cNvPr id="16" name="AutoShape 16"/>
          <p:cNvSpPr/>
          <p:nvPr/>
        </p:nvSpPr>
        <p:spPr>
          <a:xfrm flipV="1">
            <a:off x="5645418" y="8563164"/>
            <a:ext cx="3392088" cy="20026"/>
          </a:xfrm>
          <a:prstGeom prst="line">
            <a:avLst/>
          </a:prstGeom>
          <a:ln w="66675" cap="flat">
            <a:solidFill>
              <a:srgbClr val="AEFEFF"/>
            </a:solidFill>
            <a:prstDash val="solid"/>
            <a:headEnd type="none" w="sm" len="sm"/>
            <a:tailEnd type="oval" w="lg" len="lg"/>
          </a:ln>
        </p:spPr>
        <p:txBody>
          <a:bodyPr/>
          <a:lstStyle/>
          <a:p>
            <a:endParaRPr lang="en-US"/>
          </a:p>
        </p:txBody>
      </p:sp>
      <p:sp>
        <p:nvSpPr>
          <p:cNvPr id="17" name="Freeform 17"/>
          <p:cNvSpPr/>
          <p:nvPr/>
        </p:nvSpPr>
        <p:spPr>
          <a:xfrm rot="-5400000">
            <a:off x="10542254" y="5013876"/>
            <a:ext cx="10445574" cy="417823"/>
          </a:xfrm>
          <a:custGeom>
            <a:avLst/>
            <a:gdLst/>
            <a:ahLst/>
            <a:cxnLst/>
            <a:rect l="l" t="t" r="r" b="b"/>
            <a:pathLst>
              <a:path w="10445574" h="417823">
                <a:moveTo>
                  <a:pt x="0" y="0"/>
                </a:moveTo>
                <a:lnTo>
                  <a:pt x="10445574" y="0"/>
                </a:lnTo>
                <a:lnTo>
                  <a:pt x="10445574" y="417822"/>
                </a:lnTo>
                <a:lnTo>
                  <a:pt x="0" y="4178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TextBox 18"/>
          <p:cNvSpPr txBox="1"/>
          <p:nvPr/>
        </p:nvSpPr>
        <p:spPr>
          <a:xfrm>
            <a:off x="2134363" y="1202451"/>
            <a:ext cx="3253880" cy="1207725"/>
          </a:xfrm>
          <a:prstGeom prst="rect">
            <a:avLst/>
          </a:prstGeom>
        </p:spPr>
        <p:txBody>
          <a:bodyPr lIns="0" tIns="0" rIns="0" bIns="0" rtlCol="0" anchor="t">
            <a:spAutoFit/>
          </a:bodyPr>
          <a:lstStyle/>
          <a:p>
            <a:pPr algn="ctr">
              <a:lnSpc>
                <a:spcPts val="4724"/>
              </a:lnSpc>
            </a:pPr>
            <a:r>
              <a:rPr lang="en-US" sz="4038">
                <a:solidFill>
                  <a:srgbClr val="FFFFFF"/>
                </a:solidFill>
                <a:latin typeface="Roboto Condensed"/>
              </a:rPr>
              <a:t>Three layer model </a:t>
            </a:r>
          </a:p>
        </p:txBody>
      </p:sp>
      <p:sp>
        <p:nvSpPr>
          <p:cNvPr id="19" name="TextBox 19"/>
          <p:cNvSpPr txBox="1"/>
          <p:nvPr/>
        </p:nvSpPr>
        <p:spPr>
          <a:xfrm>
            <a:off x="2136426" y="3726301"/>
            <a:ext cx="3253880" cy="611555"/>
          </a:xfrm>
          <a:prstGeom prst="rect">
            <a:avLst/>
          </a:prstGeom>
        </p:spPr>
        <p:txBody>
          <a:bodyPr lIns="0" tIns="0" rIns="0" bIns="0" rtlCol="0" anchor="t">
            <a:spAutoFit/>
          </a:bodyPr>
          <a:lstStyle/>
          <a:p>
            <a:pPr algn="ctr">
              <a:lnSpc>
                <a:spcPts val="4724"/>
              </a:lnSpc>
            </a:pPr>
            <a:r>
              <a:rPr lang="en-US" sz="4038">
                <a:solidFill>
                  <a:srgbClr val="FFFFFF"/>
                </a:solidFill>
                <a:latin typeface="Roboto Condensed"/>
              </a:rPr>
              <a:t>C#</a:t>
            </a:r>
          </a:p>
        </p:txBody>
      </p:sp>
      <p:sp>
        <p:nvSpPr>
          <p:cNvPr id="20" name="TextBox 20"/>
          <p:cNvSpPr txBox="1"/>
          <p:nvPr/>
        </p:nvSpPr>
        <p:spPr>
          <a:xfrm>
            <a:off x="2534032" y="5508741"/>
            <a:ext cx="2625611" cy="1465118"/>
          </a:xfrm>
          <a:prstGeom prst="rect">
            <a:avLst/>
          </a:prstGeom>
        </p:spPr>
        <p:txBody>
          <a:bodyPr lIns="0" tIns="0" rIns="0" bIns="0" rtlCol="0" anchor="t">
            <a:spAutoFit/>
          </a:bodyPr>
          <a:lstStyle/>
          <a:p>
            <a:pPr algn="ctr">
              <a:lnSpc>
                <a:spcPts val="3812"/>
              </a:lnSpc>
            </a:pPr>
            <a:r>
              <a:rPr lang="en-US" sz="3258">
                <a:solidFill>
                  <a:srgbClr val="FFFFFF"/>
                </a:solidFill>
                <a:latin typeface="Roboto Condensed"/>
              </a:rPr>
              <a:t>SQL Server Management Studio </a:t>
            </a:r>
          </a:p>
        </p:txBody>
      </p:sp>
      <p:sp>
        <p:nvSpPr>
          <p:cNvPr id="21" name="TextBox 21"/>
          <p:cNvSpPr txBox="1"/>
          <p:nvPr/>
        </p:nvSpPr>
        <p:spPr>
          <a:xfrm>
            <a:off x="2134363" y="7826734"/>
            <a:ext cx="3253880" cy="1207725"/>
          </a:xfrm>
          <a:prstGeom prst="rect">
            <a:avLst/>
          </a:prstGeom>
        </p:spPr>
        <p:txBody>
          <a:bodyPr lIns="0" tIns="0" rIns="0" bIns="0" rtlCol="0" anchor="t">
            <a:spAutoFit/>
          </a:bodyPr>
          <a:lstStyle/>
          <a:p>
            <a:pPr algn="ctr">
              <a:lnSpc>
                <a:spcPts val="4724"/>
              </a:lnSpc>
            </a:pPr>
            <a:r>
              <a:rPr lang="en-US" sz="4038">
                <a:solidFill>
                  <a:srgbClr val="FFFFFF"/>
                </a:solidFill>
                <a:latin typeface="Roboto Condensed"/>
              </a:rPr>
              <a:t>Singleton pattern</a:t>
            </a:r>
          </a:p>
        </p:txBody>
      </p:sp>
      <p:sp>
        <p:nvSpPr>
          <p:cNvPr id="22" name="TextBox 22"/>
          <p:cNvSpPr txBox="1"/>
          <p:nvPr/>
        </p:nvSpPr>
        <p:spPr>
          <a:xfrm rot="5400000">
            <a:off x="13501760" y="4540420"/>
            <a:ext cx="7056457" cy="957834"/>
          </a:xfrm>
          <a:prstGeom prst="rect">
            <a:avLst/>
          </a:prstGeom>
        </p:spPr>
        <p:txBody>
          <a:bodyPr lIns="0" tIns="0" rIns="0" bIns="0" rtlCol="0" anchor="t">
            <a:spAutoFit/>
          </a:bodyPr>
          <a:lstStyle/>
          <a:p>
            <a:pPr algn="ctr">
              <a:lnSpc>
                <a:spcPts val="7487"/>
              </a:lnSpc>
            </a:pPr>
            <a:r>
              <a:rPr lang="en-US" sz="6399">
                <a:solidFill>
                  <a:srgbClr val="FFFFFF"/>
                </a:solidFill>
                <a:latin typeface="Roboto Condensed Bold"/>
              </a:rPr>
              <a:t>Technologies Used</a:t>
            </a:r>
          </a:p>
        </p:txBody>
      </p:sp>
      <p:sp>
        <p:nvSpPr>
          <p:cNvPr id="23" name="Freeform 23"/>
          <p:cNvSpPr/>
          <p:nvPr/>
        </p:nvSpPr>
        <p:spPr>
          <a:xfrm>
            <a:off x="9038086" y="971976"/>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9037506" y="3185030"/>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9037506" y="5481784"/>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a:off x="9037506" y="7715794"/>
            <a:ext cx="5040117" cy="1694739"/>
          </a:xfrm>
          <a:custGeom>
            <a:avLst/>
            <a:gdLst/>
            <a:ahLst/>
            <a:cxnLst/>
            <a:rect l="l" t="t" r="r" b="b"/>
            <a:pathLst>
              <a:path w="5040117" h="1694739">
                <a:moveTo>
                  <a:pt x="0" y="0"/>
                </a:moveTo>
                <a:lnTo>
                  <a:pt x="5040117" y="0"/>
                </a:lnTo>
                <a:lnTo>
                  <a:pt x="5040117" y="1694739"/>
                </a:lnTo>
                <a:lnTo>
                  <a:pt x="0" y="1694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a:off x="9441828" y="1385160"/>
            <a:ext cx="1126804" cy="1008489"/>
          </a:xfrm>
          <a:custGeom>
            <a:avLst/>
            <a:gdLst/>
            <a:ahLst/>
            <a:cxnLst/>
            <a:rect l="l" t="t" r="r" b="b"/>
            <a:pathLst>
              <a:path w="1126804" h="1008489">
                <a:moveTo>
                  <a:pt x="0" y="0"/>
                </a:moveTo>
                <a:lnTo>
                  <a:pt x="1126803" y="0"/>
                </a:lnTo>
                <a:lnTo>
                  <a:pt x="1126803" y="1008489"/>
                </a:lnTo>
                <a:lnTo>
                  <a:pt x="0" y="1008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9642428" y="3673662"/>
            <a:ext cx="926203" cy="1039218"/>
          </a:xfrm>
          <a:custGeom>
            <a:avLst/>
            <a:gdLst/>
            <a:ahLst/>
            <a:cxnLst/>
            <a:rect l="l" t="t" r="r" b="b"/>
            <a:pathLst>
              <a:path w="926203" h="1039218">
                <a:moveTo>
                  <a:pt x="0" y="0"/>
                </a:moveTo>
                <a:lnTo>
                  <a:pt x="926203" y="0"/>
                </a:lnTo>
                <a:lnTo>
                  <a:pt x="926203" y="1039218"/>
                </a:lnTo>
                <a:lnTo>
                  <a:pt x="0" y="10392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9642428" y="5929109"/>
            <a:ext cx="926203" cy="892629"/>
          </a:xfrm>
          <a:custGeom>
            <a:avLst/>
            <a:gdLst/>
            <a:ahLst/>
            <a:cxnLst/>
            <a:rect l="l" t="t" r="r" b="b"/>
            <a:pathLst>
              <a:path w="926203" h="892629">
                <a:moveTo>
                  <a:pt x="0" y="0"/>
                </a:moveTo>
                <a:lnTo>
                  <a:pt x="926203" y="0"/>
                </a:lnTo>
                <a:lnTo>
                  <a:pt x="926203" y="892629"/>
                </a:lnTo>
                <a:lnTo>
                  <a:pt x="0" y="8926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Freeform 30"/>
          <p:cNvSpPr/>
          <p:nvPr/>
        </p:nvSpPr>
        <p:spPr>
          <a:xfrm>
            <a:off x="9642428" y="8147703"/>
            <a:ext cx="926203" cy="969846"/>
          </a:xfrm>
          <a:custGeom>
            <a:avLst/>
            <a:gdLst/>
            <a:ahLst/>
            <a:cxnLst/>
            <a:rect l="l" t="t" r="r" b="b"/>
            <a:pathLst>
              <a:path w="926203" h="969846">
                <a:moveTo>
                  <a:pt x="0" y="0"/>
                </a:moveTo>
                <a:lnTo>
                  <a:pt x="926203" y="0"/>
                </a:lnTo>
                <a:lnTo>
                  <a:pt x="926203" y="969846"/>
                </a:lnTo>
                <a:lnTo>
                  <a:pt x="0" y="9698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TextBox 31"/>
          <p:cNvSpPr txBox="1"/>
          <p:nvPr/>
        </p:nvSpPr>
        <p:spPr>
          <a:xfrm>
            <a:off x="10566568" y="1285542"/>
            <a:ext cx="3253880" cy="1207725"/>
          </a:xfrm>
          <a:prstGeom prst="rect">
            <a:avLst/>
          </a:prstGeom>
        </p:spPr>
        <p:txBody>
          <a:bodyPr lIns="0" tIns="0" rIns="0" bIns="0" rtlCol="0" anchor="t">
            <a:spAutoFit/>
          </a:bodyPr>
          <a:lstStyle/>
          <a:p>
            <a:pPr algn="ctr">
              <a:lnSpc>
                <a:spcPts val="4724"/>
              </a:lnSpc>
            </a:pPr>
            <a:r>
              <a:rPr lang="en-US" sz="4038">
                <a:solidFill>
                  <a:srgbClr val="FFFFFF"/>
                </a:solidFill>
                <a:latin typeface="Roboto Condensed"/>
              </a:rPr>
              <a:t>Store Procedure</a:t>
            </a:r>
          </a:p>
        </p:txBody>
      </p:sp>
      <p:sp>
        <p:nvSpPr>
          <p:cNvPr id="32" name="TextBox 32"/>
          <p:cNvSpPr txBox="1"/>
          <p:nvPr/>
        </p:nvSpPr>
        <p:spPr>
          <a:xfrm>
            <a:off x="10568631" y="3809392"/>
            <a:ext cx="3253880" cy="611555"/>
          </a:xfrm>
          <a:prstGeom prst="rect">
            <a:avLst/>
          </a:prstGeom>
        </p:spPr>
        <p:txBody>
          <a:bodyPr lIns="0" tIns="0" rIns="0" bIns="0" rtlCol="0" anchor="t">
            <a:spAutoFit/>
          </a:bodyPr>
          <a:lstStyle/>
          <a:p>
            <a:pPr algn="ctr">
              <a:lnSpc>
                <a:spcPts val="4724"/>
              </a:lnSpc>
            </a:pPr>
            <a:r>
              <a:rPr lang="en-US" sz="4038">
                <a:solidFill>
                  <a:srgbClr val="FFFFFF"/>
                </a:solidFill>
                <a:latin typeface="Roboto Condensed"/>
              </a:rPr>
              <a:t>Trigger</a:t>
            </a:r>
          </a:p>
        </p:txBody>
      </p:sp>
      <p:sp>
        <p:nvSpPr>
          <p:cNvPr id="33" name="TextBox 33"/>
          <p:cNvSpPr txBox="1"/>
          <p:nvPr/>
        </p:nvSpPr>
        <p:spPr>
          <a:xfrm>
            <a:off x="10968681" y="6079250"/>
            <a:ext cx="2625611" cy="586200"/>
          </a:xfrm>
          <a:prstGeom prst="rect">
            <a:avLst/>
          </a:prstGeom>
        </p:spPr>
        <p:txBody>
          <a:bodyPr lIns="0" tIns="0" rIns="0" bIns="0" rtlCol="0" anchor="t">
            <a:spAutoFit/>
          </a:bodyPr>
          <a:lstStyle/>
          <a:p>
            <a:pPr algn="ctr">
              <a:lnSpc>
                <a:spcPts val="4514"/>
              </a:lnSpc>
            </a:pPr>
            <a:r>
              <a:rPr lang="en-US" sz="3858">
                <a:solidFill>
                  <a:srgbClr val="FFFFFF"/>
                </a:solidFill>
                <a:latin typeface="Roboto Condensed"/>
              </a:rPr>
              <a:t>Visual Studio</a:t>
            </a:r>
          </a:p>
        </p:txBody>
      </p:sp>
      <p:sp>
        <p:nvSpPr>
          <p:cNvPr id="34" name="TextBox 34"/>
          <p:cNvSpPr txBox="1"/>
          <p:nvPr/>
        </p:nvSpPr>
        <p:spPr>
          <a:xfrm>
            <a:off x="10968681" y="8233798"/>
            <a:ext cx="2625611" cy="586200"/>
          </a:xfrm>
          <a:prstGeom prst="rect">
            <a:avLst/>
          </a:prstGeom>
        </p:spPr>
        <p:txBody>
          <a:bodyPr lIns="0" tIns="0" rIns="0" bIns="0" rtlCol="0" anchor="t">
            <a:spAutoFit/>
          </a:bodyPr>
          <a:lstStyle/>
          <a:p>
            <a:pPr algn="ctr">
              <a:lnSpc>
                <a:spcPts val="4514"/>
              </a:lnSpc>
            </a:pPr>
            <a:r>
              <a:rPr lang="en-US" sz="3858">
                <a:solidFill>
                  <a:srgbClr val="FFFFFF"/>
                </a:solidFill>
                <a:latin typeface="Roboto Condensed"/>
              </a:rPr>
              <a:t>Basic SQL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333</Words>
  <Application>Microsoft Office PowerPoint</Application>
  <PresentationFormat>Custom</PresentationFormat>
  <Paragraphs>74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Open Sans</vt:lpstr>
      <vt:lpstr>Roboto Condensed Bold</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Blue Futuristic Technology Project Proposal Presentation</dc:title>
  <dc:creator>letandatty211</dc:creator>
  <cp:lastModifiedBy>Lê Tấn Đạt</cp:lastModifiedBy>
  <cp:revision>3</cp:revision>
  <dcterms:created xsi:type="dcterms:W3CDTF">2006-08-16T00:00:00Z</dcterms:created>
  <dcterms:modified xsi:type="dcterms:W3CDTF">2023-10-23T23:04:43Z</dcterms:modified>
  <dc:identifier>DAFyHOpMT-w</dc:identifier>
</cp:coreProperties>
</file>